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media/image16.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4"/>
  </p:notesMasterIdLst>
  <p:handoutMasterIdLst>
    <p:handoutMasterId r:id="rId15"/>
  </p:handoutMasterIdLst>
  <p:sldIdLst>
    <p:sldId id="328" r:id="rId3"/>
    <p:sldId id="329" r:id="rId4"/>
    <p:sldId id="330" r:id="rId5"/>
    <p:sldId id="331" r:id="rId6"/>
    <p:sldId id="332" r:id="rId7"/>
    <p:sldId id="333" r:id="rId8"/>
    <p:sldId id="334" r:id="rId9"/>
    <p:sldId id="335" r:id="rId10"/>
    <p:sldId id="336" r:id="rId11"/>
    <p:sldId id="337" r:id="rId12"/>
    <p:sldId id="324"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00"/>
    <a:srgbClr val="9E0000"/>
    <a:srgbClr val="B12421"/>
    <a:srgbClr val="679E2A"/>
    <a:srgbClr val="82C836"/>
    <a:srgbClr val="C0E9FC"/>
    <a:srgbClr val="CE751C"/>
    <a:srgbClr val="E1801F"/>
    <a:srgbClr val="764120"/>
    <a:srgbClr val="D2E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p:cViewPr varScale="1">
        <p:scale>
          <a:sx n="98" d="100"/>
          <a:sy n="98" d="100"/>
        </p:scale>
        <p:origin x="-102" y="-654"/>
      </p:cViewPr>
      <p:guideLst>
        <p:guide orient="horz" pos="1620"/>
        <p:guide pos="2880"/>
      </p:guideLst>
    </p:cSldViewPr>
  </p:slideViewPr>
  <p:notesTextViewPr>
    <p:cViewPr>
      <p:scale>
        <a:sx n="400" d="100"/>
        <a:sy n="400" d="100"/>
      </p:scale>
      <p:origin x="0" y="0"/>
    </p:cViewPr>
  </p:notesTextViewPr>
  <p:notesViewPr>
    <p:cSldViewPr>
      <p:cViewPr varScale="1">
        <p:scale>
          <a:sx n="80" d="100"/>
          <a:sy n="80" d="100"/>
        </p:scale>
        <p:origin x="-197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36AAAF-AA28-485D-A0D0-EE450329EC15}" type="datetimeFigureOut">
              <a:rPr lang="en-US" smtClean="0"/>
              <a:t>3/12/2015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039BE6-D79C-4B11-B03C-8466406B41B4}" type="slidenum">
              <a:rPr lang="en-US" smtClean="0"/>
              <a:t>‹#›</a:t>
            </a:fld>
            <a:endParaRPr lang="en-US"/>
          </a:p>
        </p:txBody>
      </p:sp>
    </p:spTree>
    <p:extLst>
      <p:ext uri="{BB962C8B-B14F-4D97-AF65-F5344CB8AC3E}">
        <p14:creationId xmlns:p14="http://schemas.microsoft.com/office/powerpoint/2010/main" val="3244557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460654-74AB-480A-8478-36B3567D269C}" type="datetimeFigureOut">
              <a:rPr lang="en-IN" smtClean="0"/>
              <a:t>12-03-2015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C0D2AC-C8EE-4265-97AF-4D41F7C98A29}" type="slidenum">
              <a:rPr lang="en-IN" smtClean="0"/>
              <a:t>‹#›</a:t>
            </a:fld>
            <a:endParaRPr lang="en-IN"/>
          </a:p>
        </p:txBody>
      </p:sp>
    </p:spTree>
    <p:extLst>
      <p:ext uri="{BB962C8B-B14F-4D97-AF65-F5344CB8AC3E}">
        <p14:creationId xmlns:p14="http://schemas.microsoft.com/office/powerpoint/2010/main" val="556996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p:cNvGrpSpPr/>
          <p:nvPr userDrawn="1"/>
        </p:nvGrpSpPr>
        <p:grpSpPr>
          <a:xfrm>
            <a:off x="765175" y="1471484"/>
            <a:ext cx="3378200" cy="3081466"/>
            <a:chOff x="584200" y="1047750"/>
            <a:chExt cx="3644900" cy="3632200"/>
          </a:xfrm>
        </p:grpSpPr>
        <p:sp>
          <p:nvSpPr>
            <p:cNvPr id="8" name="Hexagon 7"/>
            <p:cNvSpPr/>
            <p:nvPr/>
          </p:nvSpPr>
          <p:spPr>
            <a:xfrm>
              <a:off x="609600" y="1047750"/>
              <a:ext cx="1981200" cy="1752600"/>
            </a:xfrm>
            <a:prstGeom prst="hexagon">
              <a:avLst/>
            </a:prstGeom>
            <a:blipFill dpi="0" rotWithShape="1">
              <a:blip r:embed="rId2">
                <a:extLst>
                  <a:ext uri="{28A0092B-C50C-407E-A947-70E740481C1C}">
                    <a14:useLocalDpi xmlns:a14="http://schemas.microsoft.com/office/drawing/2010/main" val="0"/>
                  </a:ext>
                </a:extLst>
              </a:blip>
              <a:srcRect/>
              <a:stretch>
                <a:fillRect/>
              </a:stretch>
            </a:blipFill>
            <a:ln>
              <a:solidFill>
                <a:srgbClr val="00206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2247900" y="2038350"/>
              <a:ext cx="1981200" cy="1752600"/>
            </a:xfrm>
            <a:prstGeom prst="hexagon">
              <a:avLst/>
            </a:prstGeom>
            <a:blipFill dpi="0" rotWithShape="1">
              <a:blip r:embed="rId3" cstate="print">
                <a:extLst>
                  <a:ext uri="{28A0092B-C50C-407E-A947-70E740481C1C}">
                    <a14:useLocalDpi xmlns:a14="http://schemas.microsoft.com/office/drawing/2010/main" val="0"/>
                  </a:ext>
                </a:extLst>
              </a:blip>
              <a:srcRect/>
              <a:stretch>
                <a:fillRect/>
              </a:stretch>
            </a:blipFill>
            <a:ln>
              <a:solidFill>
                <a:srgbClr val="00206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584200" y="2927350"/>
              <a:ext cx="1981200" cy="1752600"/>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solidFill>
                <a:srgbClr val="00206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 Single Corner Rectangle 10"/>
          <p:cNvSpPr/>
          <p:nvPr userDrawn="1"/>
        </p:nvSpPr>
        <p:spPr>
          <a:xfrm>
            <a:off x="696133" y="260687"/>
            <a:ext cx="6829004" cy="553998"/>
          </a:xfrm>
          <a:prstGeom prst="round1Rect">
            <a:avLst>
              <a:gd name="adj" fmla="val 33548"/>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spcBef>
                <a:spcPts val="0"/>
              </a:spcBef>
              <a:defRPr/>
            </a:pPr>
            <a:r>
              <a:rPr lang="en-US" sz="3000" b="1" kern="0" dirty="0" smtClean="0">
                <a:solidFill>
                  <a:schemeClr val="bg1"/>
                </a:solidFill>
                <a:effectLst>
                  <a:outerShdw blurRad="50800" dist="38100" dir="2700000" algn="tl" rotWithShape="0">
                    <a:prstClr val="black">
                      <a:alpha val="40000"/>
                    </a:prstClr>
                  </a:outerShdw>
                </a:effectLst>
                <a:latin typeface="Bookman Old Style" panose="02050604050505020204" pitchFamily="18" charset="0"/>
                <a:cs typeface="Andalus" pitchFamily="18" charset="-78"/>
              </a:rPr>
              <a:t>14. Natural resources</a:t>
            </a:r>
            <a:endParaRPr lang="en-IN" sz="3000" b="1" kern="0" dirty="0">
              <a:solidFill>
                <a:schemeClr val="bg1"/>
              </a:solidFill>
              <a:effectLst>
                <a:outerShdw blurRad="50800" dist="38100" dir="2700000" algn="tl" rotWithShape="0">
                  <a:prstClr val="black">
                    <a:alpha val="40000"/>
                  </a:prstClr>
                </a:outerShdw>
              </a:effectLst>
              <a:latin typeface="Bookman Old Style" panose="02050604050505020204" pitchFamily="18" charset="0"/>
              <a:cs typeface="Andalus" pitchFamily="18" charset="-78"/>
            </a:endParaRPr>
          </a:p>
        </p:txBody>
      </p:sp>
    </p:spTree>
    <p:extLst>
      <p:ext uri="{BB962C8B-B14F-4D97-AF65-F5344CB8AC3E}">
        <p14:creationId xmlns:p14="http://schemas.microsoft.com/office/powerpoint/2010/main" val="1952070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2949613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91029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53839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BF59B6-F993-4DEF-B5F6-1BA99D25E658}" type="datetimeFigureOut">
              <a:rPr lang="en-US" smtClean="0"/>
              <a:t>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2609794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F59B6-F993-4DEF-B5F6-1BA99D25E658}" type="datetimeFigureOut">
              <a:rPr lang="en-US" smtClean="0"/>
              <a:t>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2046665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BF59B6-F993-4DEF-B5F6-1BA99D25E658}" type="datetimeFigureOut">
              <a:rPr lang="en-US" smtClean="0"/>
              <a:t>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1101524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BF59B6-F993-4DEF-B5F6-1BA99D25E658}" type="datetimeFigureOut">
              <a:rPr lang="en-US" smtClean="0"/>
              <a:t>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3002319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BF59B6-F993-4DEF-B5F6-1BA99D25E658}" type="datetimeFigureOut">
              <a:rPr lang="en-US" smtClean="0"/>
              <a:t>3/12/2015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4025637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BF59B6-F993-4DEF-B5F6-1BA99D25E658}" type="datetimeFigureOut">
              <a:rPr lang="en-US" smtClean="0"/>
              <a:t>3/12/2015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1026262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F59B6-F993-4DEF-B5F6-1BA99D25E658}" type="datetimeFigureOut">
              <a:rPr lang="en-US" smtClean="0"/>
              <a:t>3/12/2015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2044936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IN"/>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637127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BF59B6-F993-4DEF-B5F6-1BA99D25E658}" type="datetimeFigureOut">
              <a:rPr lang="en-US" smtClean="0"/>
              <a:t>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2151319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BF59B6-F993-4DEF-B5F6-1BA99D25E658}" type="datetimeFigureOut">
              <a:rPr lang="en-US" smtClean="0"/>
              <a:t>3/12/2015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1028268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F59B6-F993-4DEF-B5F6-1BA99D25E658}" type="datetimeFigureOut">
              <a:rPr lang="en-US" smtClean="0"/>
              <a:t>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705177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BF59B6-F993-4DEF-B5F6-1BA99D25E658}" type="datetimeFigureOut">
              <a:rPr lang="en-US" smtClean="0"/>
              <a:t>3/12/2015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4E4DE4-44F0-4F06-ADE4-378B41D6D7A1}" type="slidenum">
              <a:rPr lang="en-US" smtClean="0"/>
              <a:t>‹#›</a:t>
            </a:fld>
            <a:endParaRPr lang="en-US"/>
          </a:p>
        </p:txBody>
      </p:sp>
    </p:spTree>
    <p:extLst>
      <p:ext uri="{BB962C8B-B14F-4D97-AF65-F5344CB8AC3E}">
        <p14:creationId xmlns:p14="http://schemas.microsoft.com/office/powerpoint/2010/main" val="412646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IN"/>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39945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3603328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IN"/>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394970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IN"/>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372585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IN"/>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183359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200224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7D33D2F3-CD15-4226-989F-7776B6A2A83A}" type="datetimeFigureOut">
              <a:rPr lang="en-IN" smtClean="0"/>
              <a:t>12-03-2015</a:t>
            </a:fld>
            <a:endParaRPr lang="en-IN"/>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IN"/>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BAB50AA-C583-492F-8182-CC0370464EED}" type="slidenum">
              <a:rPr lang="en-IN" smtClean="0"/>
              <a:t>‹#›</a:t>
            </a:fld>
            <a:endParaRPr lang="en-IN"/>
          </a:p>
        </p:txBody>
      </p:sp>
    </p:spTree>
    <p:extLst>
      <p:ext uri="{BB962C8B-B14F-4D97-AF65-F5344CB8AC3E}">
        <p14:creationId xmlns:p14="http://schemas.microsoft.com/office/powerpoint/2010/main" val="1079113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38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9BF59B6-F993-4DEF-B5F6-1BA99D25E658}" type="datetimeFigureOut">
              <a:rPr lang="en-US" smtClean="0"/>
              <a:t>3/12/2015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4E4DE4-44F0-4F06-ADE4-378B41D6D7A1}" type="slidenum">
              <a:rPr lang="en-US" smtClean="0"/>
              <a:t>‹#›</a:t>
            </a:fld>
            <a:endParaRPr lang="en-US"/>
          </a:p>
        </p:txBody>
      </p:sp>
    </p:spTree>
    <p:extLst>
      <p:ext uri="{BB962C8B-B14F-4D97-AF65-F5344CB8AC3E}">
        <p14:creationId xmlns:p14="http://schemas.microsoft.com/office/powerpoint/2010/main" val="164681130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6.png"/><Relationship Id="rId7" Type="http://schemas.openxmlformats.org/officeDocument/2006/relationships/image" Target="../media/image12.gif"/><Relationship Id="rId2" Type="http://schemas.openxmlformats.org/officeDocument/2006/relationships/image" Target="../media/image4.jpg"/><Relationship Id="rId1" Type="http://schemas.openxmlformats.org/officeDocument/2006/relationships/slideLayout" Target="../slideLayouts/slideLayout12.xml"/><Relationship Id="rId6" Type="http://schemas.openxmlformats.org/officeDocument/2006/relationships/image" Target="../media/image11.gif"/><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5.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g"/><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eg"/><Relationship Id="rId7" Type="http://schemas.openxmlformats.org/officeDocument/2006/relationships/image" Target="../media/image27.jpg"/><Relationship Id="rId2" Type="http://schemas.openxmlformats.org/officeDocument/2006/relationships/image" Target="../media/image22.gif"/><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eg"/><Relationship Id="rId9"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99858" y="1657350"/>
            <a:ext cx="2544287" cy="1862048"/>
          </a:xfrm>
          <a:prstGeom prst="rect">
            <a:avLst/>
          </a:prstGeom>
          <a:noFill/>
        </p:spPr>
        <p:txBody>
          <a:bodyPr wrap="none" lIns="91440" tIns="45720" rIns="91440" bIns="45720">
            <a:spAutoFit/>
          </a:bodyPr>
          <a:lstStyle/>
          <a:p>
            <a:pPr algn="ctr"/>
            <a:r>
              <a:rPr lang="en-US" sz="11500" b="1" cap="none" spc="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Bookman Old Style" panose="02050604050505020204" pitchFamily="18" charset="0"/>
              </a:rPr>
              <a:t>M7</a:t>
            </a:r>
            <a:endParaRPr lang="en-US" sz="115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latin typeface="Bookman Old Style" panose="02050604050505020204" pitchFamily="18" charset="0"/>
            </a:endParaRPr>
          </a:p>
        </p:txBody>
      </p:sp>
    </p:spTree>
    <p:extLst>
      <p:ext uri="{BB962C8B-B14F-4D97-AF65-F5344CB8AC3E}">
        <p14:creationId xmlns:p14="http://schemas.microsoft.com/office/powerpoint/2010/main" val="727405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11960" y="195485"/>
            <a:ext cx="972108"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smtClean="0">
                <a:latin typeface="Bookman Old Style" panose="02050604050505020204" pitchFamily="18" charset="0"/>
              </a:rPr>
              <a:t>Soil </a:t>
            </a:r>
            <a:endParaRPr lang="en-IN" sz="2400" b="1" dirty="0">
              <a:latin typeface="Bookman Old Style" panose="02050604050505020204" pitchFamily="18" charset="0"/>
            </a:endParaRPr>
          </a:p>
        </p:txBody>
      </p:sp>
      <p:sp>
        <p:nvSpPr>
          <p:cNvPr id="8" name="Rectangle 7"/>
          <p:cNvSpPr/>
          <p:nvPr/>
        </p:nvSpPr>
        <p:spPr>
          <a:xfrm>
            <a:off x="517948" y="750896"/>
            <a:ext cx="8086500" cy="923330"/>
          </a:xfrm>
          <a:prstGeom prst="rect">
            <a:avLst/>
          </a:prstGeom>
        </p:spPr>
        <p:txBody>
          <a:bodyPr wrap="square">
            <a:spAutoFit/>
          </a:bodyPr>
          <a:lstStyle/>
          <a:p>
            <a:r>
              <a:rPr lang="en-US" dirty="0">
                <a:latin typeface="Bookman Old Style" panose="02050604050505020204" pitchFamily="18" charset="0"/>
              </a:rPr>
              <a:t>Humus is a major factor in deciding the soil structure because it causes the soil to become more porous and allows water and air to penetrate deep underground.</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48" y="1681917"/>
            <a:ext cx="2389329" cy="1688459"/>
          </a:xfrm>
          <a:prstGeom prst="ellipse">
            <a:avLst/>
          </a:prstGeom>
        </p:spPr>
      </p:pic>
      <p:sp>
        <p:nvSpPr>
          <p:cNvPr id="10" name="Rectangle 9"/>
          <p:cNvSpPr/>
          <p:nvPr/>
        </p:nvSpPr>
        <p:spPr>
          <a:xfrm>
            <a:off x="517948" y="1605717"/>
            <a:ext cx="8086500" cy="646331"/>
          </a:xfrm>
          <a:prstGeom prst="rect">
            <a:avLst/>
          </a:prstGeom>
        </p:spPr>
        <p:txBody>
          <a:bodyPr wrap="square">
            <a:spAutoFit/>
          </a:bodyPr>
          <a:lstStyle/>
          <a:p>
            <a:r>
              <a:rPr lang="en-US" dirty="0">
                <a:latin typeface="Bookman Old Style" panose="02050604050505020204" pitchFamily="18" charset="0"/>
              </a:rPr>
              <a:t>The mineral nutrients that </a:t>
            </a:r>
            <a:r>
              <a:rPr lang="en-US" dirty="0" smtClean="0">
                <a:latin typeface="Bookman Old Style" panose="02050604050505020204" pitchFamily="18" charset="0"/>
              </a:rPr>
              <a:t>are found </a:t>
            </a:r>
            <a:r>
              <a:rPr lang="en-US" dirty="0">
                <a:latin typeface="Bookman Old Style" panose="02050604050505020204" pitchFamily="18" charset="0"/>
              </a:rPr>
              <a:t>in a particular soil depends on the rocks it was formed from.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100" y="2328248"/>
            <a:ext cx="2118692" cy="2389076"/>
          </a:xfrm>
          <a:prstGeom prst="roundRect">
            <a:avLst/>
          </a:prstGeom>
        </p:spPr>
      </p:pic>
      <p:sp>
        <p:nvSpPr>
          <p:cNvPr id="12" name="Rectangle 11"/>
          <p:cNvSpPr/>
          <p:nvPr/>
        </p:nvSpPr>
        <p:spPr>
          <a:xfrm>
            <a:off x="517948" y="2211710"/>
            <a:ext cx="5068738" cy="1200329"/>
          </a:xfrm>
          <a:prstGeom prst="rect">
            <a:avLst/>
          </a:prstGeom>
        </p:spPr>
        <p:txBody>
          <a:bodyPr wrap="square">
            <a:spAutoFit/>
          </a:bodyPr>
          <a:lstStyle/>
          <a:p>
            <a:r>
              <a:rPr lang="en-US" dirty="0">
                <a:latin typeface="Bookman Old Style" panose="02050604050505020204" pitchFamily="18" charset="0"/>
              </a:rPr>
              <a:t>The nutrient content of a soil, the amount of humus present in it and the depth of the soil are some of the factors that decide which plants will thrive on that soil.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266" y="3412039"/>
            <a:ext cx="2118692" cy="1183440"/>
          </a:xfrm>
          <a:prstGeom prst="round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85573" y="3412039"/>
            <a:ext cx="2118692" cy="1183440"/>
          </a:xfrm>
          <a:prstGeom prst="roundRect">
            <a:avLst/>
          </a:prstGeom>
        </p:spPr>
      </p:pic>
    </p:spTree>
    <p:extLst>
      <p:ext uri="{BB962C8B-B14F-4D97-AF65-F5344CB8AC3E}">
        <p14:creationId xmlns:p14="http://schemas.microsoft.com/office/powerpoint/2010/main" val="26768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xit" presetSubtype="0" fill="hold" nodeType="clickEffect">
                                  <p:stCondLst>
                                    <p:cond delay="0"/>
                                  </p:stCondLst>
                                  <p:childTnLst>
                                    <p:anim calcmode="lin" valueType="num">
                                      <p:cBhvr>
                                        <p:cTn id="16" dur="1000"/>
                                        <p:tgtEl>
                                          <p:spTgt spid="9"/>
                                        </p:tgtEl>
                                        <p:attrNameLst>
                                          <p:attrName>ppt_w</p:attrName>
                                        </p:attrNameLst>
                                      </p:cBhvr>
                                      <p:tavLst>
                                        <p:tav tm="0">
                                          <p:val>
                                            <p:strVal val="ppt_w"/>
                                          </p:val>
                                        </p:tav>
                                        <p:tav tm="100000">
                                          <p:val>
                                            <p:fltVal val="0"/>
                                          </p:val>
                                        </p:tav>
                                      </p:tavLst>
                                    </p:anim>
                                    <p:anim calcmode="lin" valueType="num">
                                      <p:cBhvr>
                                        <p:cTn id="17" dur="1000"/>
                                        <p:tgtEl>
                                          <p:spTgt spid="9"/>
                                        </p:tgtEl>
                                        <p:attrNameLst>
                                          <p:attrName>ppt_h</p:attrName>
                                        </p:attrNameLst>
                                      </p:cBhvr>
                                      <p:tavLst>
                                        <p:tav tm="0">
                                          <p:val>
                                            <p:strVal val="ppt_h"/>
                                          </p:val>
                                        </p:tav>
                                        <p:tav tm="100000">
                                          <p:val>
                                            <p:fltVal val="0"/>
                                          </p:val>
                                        </p:tav>
                                      </p:tavLst>
                                    </p:anim>
                                    <p:anim calcmode="lin" valueType="num">
                                      <p:cBhvr>
                                        <p:cTn id="18" dur="1000"/>
                                        <p:tgtEl>
                                          <p:spTgt spid="9"/>
                                        </p:tgtEl>
                                        <p:attrNameLst>
                                          <p:attrName>style.rotation</p:attrName>
                                        </p:attrNameLst>
                                      </p:cBhvr>
                                      <p:tavLst>
                                        <p:tav tm="0">
                                          <p:val>
                                            <p:fltVal val="0"/>
                                          </p:val>
                                        </p:tav>
                                        <p:tav tm="100000">
                                          <p:val>
                                            <p:fltVal val="90"/>
                                          </p:val>
                                        </p:tav>
                                      </p:tavLst>
                                    </p:anim>
                                    <p:animEffect transition="out" filter="fade">
                                      <p:cBhvr>
                                        <p:cTn id="19" dur="1000"/>
                                        <p:tgtEl>
                                          <p:spTgt spid="9"/>
                                        </p:tgtEl>
                                      </p:cBhvr>
                                    </p:animEffect>
                                    <p:set>
                                      <p:cBhvr>
                                        <p:cTn id="20" dur="1" fill="hold">
                                          <p:stCondLst>
                                            <p:cond delay="999"/>
                                          </p:stCondLst>
                                        </p:cTn>
                                        <p:tgtEl>
                                          <p:spTgt spid="9"/>
                                        </p:tgtEl>
                                        <p:attrNameLst>
                                          <p:attrName>style.visibility</p:attrName>
                                        </p:attrNameLst>
                                      </p:cBhvr>
                                      <p:to>
                                        <p:strVal val="hidden"/>
                                      </p:to>
                                    </p:se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53" presetClass="entr" presetSubtype="16"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par>
                                <p:cTn id="36" presetID="14" presetClass="entr" presetSubtype="1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500"/>
                                        <p:tgtEl>
                                          <p:spTgt spid="14"/>
                                        </p:tgtEl>
                                      </p:cBhvr>
                                    </p:animEffect>
                                  </p:childTnLst>
                                </p:cTn>
                              </p:par>
                              <p:par>
                                <p:cTn id="39" presetID="14" presetClass="entr" presetSubtype="1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1960" y="195485"/>
            <a:ext cx="972108"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smtClean="0">
                <a:latin typeface="Bookman Old Style" panose="02050604050505020204" pitchFamily="18" charset="0"/>
              </a:rPr>
              <a:t>Soil </a:t>
            </a:r>
            <a:endParaRPr lang="en-IN" sz="2400" b="1" dirty="0">
              <a:latin typeface="Bookman Old Style" panose="02050604050505020204" pitchFamily="18" charset="0"/>
            </a:endParaRPr>
          </a:p>
        </p:txBody>
      </p:sp>
      <p:sp>
        <p:nvSpPr>
          <p:cNvPr id="5" name="Rectangle 4"/>
          <p:cNvSpPr/>
          <p:nvPr/>
        </p:nvSpPr>
        <p:spPr>
          <a:xfrm>
            <a:off x="517948" y="750896"/>
            <a:ext cx="8086500" cy="646331"/>
          </a:xfrm>
          <a:prstGeom prst="rect">
            <a:avLst/>
          </a:prstGeom>
        </p:spPr>
        <p:txBody>
          <a:bodyPr wrap="square">
            <a:spAutoFit/>
          </a:bodyPr>
          <a:lstStyle/>
          <a:p>
            <a:r>
              <a:rPr lang="en-US" dirty="0">
                <a:latin typeface="Bookman Old Style" panose="02050604050505020204" pitchFamily="18" charset="0"/>
              </a:rPr>
              <a:t>Thus, the topmost layer of the soil that contains humus and living organisms in addition to the soil particles is called the topsoil.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4681" b="21452"/>
          <a:stretch/>
        </p:blipFill>
        <p:spPr>
          <a:xfrm>
            <a:off x="5220072" y="1385839"/>
            <a:ext cx="2880320" cy="1678579"/>
          </a:xfrm>
          <a:prstGeom prst="roundRect">
            <a:avLst>
              <a:gd name="adj" fmla="val 11599"/>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52" y="2327651"/>
            <a:ext cx="2736304" cy="2425361"/>
          </a:xfrm>
          <a:prstGeom prst="roundRect">
            <a:avLst>
              <a:gd name="adj" fmla="val 11599"/>
            </a:avLst>
          </a:prstGeom>
        </p:spPr>
      </p:pic>
      <p:sp>
        <p:nvSpPr>
          <p:cNvPr id="8" name="Rectangle 7"/>
          <p:cNvSpPr/>
          <p:nvPr/>
        </p:nvSpPr>
        <p:spPr>
          <a:xfrm>
            <a:off x="517948" y="1404321"/>
            <a:ext cx="4918148" cy="923330"/>
          </a:xfrm>
          <a:prstGeom prst="rect">
            <a:avLst/>
          </a:prstGeom>
        </p:spPr>
        <p:txBody>
          <a:bodyPr wrap="square">
            <a:spAutoFit/>
          </a:bodyPr>
          <a:lstStyle/>
          <a:p>
            <a:r>
              <a:rPr lang="en-US" dirty="0">
                <a:latin typeface="Bookman Old Style" panose="02050604050505020204" pitchFamily="18" charset="0"/>
              </a:rPr>
              <a:t>The quality of the topsoil is an important factor that decides biodiversity in that area.</a:t>
            </a:r>
          </a:p>
        </p:txBody>
      </p:sp>
    </p:spTree>
    <p:extLst>
      <p:ext uri="{BB962C8B-B14F-4D97-AF65-F5344CB8AC3E}">
        <p14:creationId xmlns:p14="http://schemas.microsoft.com/office/powerpoint/2010/main" val="341674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53"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6835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spTree>
    <p:extLst>
      <p:ext uri="{BB962C8B-B14F-4D97-AF65-F5344CB8AC3E}">
        <p14:creationId xmlns:p14="http://schemas.microsoft.com/office/powerpoint/2010/main" val="152106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23528" y="2211710"/>
            <a:ext cx="5456126" cy="2731925"/>
          </a:xfrm>
          <a:prstGeom prst="rect">
            <a:avLst/>
          </a:prstGeom>
          <a:gradFill>
            <a:gsLst>
              <a:gs pos="15000">
                <a:schemeClr val="tx1">
                  <a:lumMod val="95000"/>
                  <a:lumOff val="5000"/>
                </a:schemeClr>
              </a:gs>
              <a:gs pos="100000">
                <a:schemeClr val="accent1">
                  <a:tint val="23500"/>
                  <a:satMod val="160000"/>
                  <a:alpha val="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770" y="2436498"/>
            <a:ext cx="790862" cy="790862"/>
          </a:xfrm>
          <a:prstGeom prst="rect">
            <a:avLst/>
          </a:prstGeom>
          <a:effectLst>
            <a:glow rad="101600">
              <a:schemeClr val="bg1">
                <a:alpha val="40000"/>
              </a:schemeClr>
            </a:glow>
          </a:effectLst>
        </p:spPr>
      </p:pic>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sp>
        <p:nvSpPr>
          <p:cNvPr id="18" name="Rectangle 17"/>
          <p:cNvSpPr/>
          <p:nvPr/>
        </p:nvSpPr>
        <p:spPr>
          <a:xfrm>
            <a:off x="319636" y="2216089"/>
            <a:ext cx="5456126" cy="2731925"/>
          </a:xfrm>
          <a:prstGeom prst="rect">
            <a:avLst/>
          </a:prstGeom>
          <a:gradFill>
            <a:gsLst>
              <a:gs pos="1000">
                <a:srgbClr val="00B0F0"/>
              </a:gs>
              <a:gs pos="100000">
                <a:schemeClr val="accent1">
                  <a:tint val="23500"/>
                  <a:satMod val="160000"/>
                  <a:alpha val="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2"/>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backgroundMark x1="81949" y1="76892" x2="84116" y2="82869"/>
                      </a14:backgroundRemoval>
                    </a14:imgEffect>
                  </a14:imgLayer>
                </a14:imgProps>
              </a:ext>
              <a:ext uri="{28A0092B-C50C-407E-A947-70E740481C1C}">
                <a14:useLocalDpi xmlns:a14="http://schemas.microsoft.com/office/drawing/2010/main" val="0"/>
              </a:ext>
            </a:extLst>
          </a:blip>
          <a:stretch>
            <a:fillRect/>
          </a:stretch>
        </p:blipFill>
        <p:spPr bwMode="auto">
          <a:xfrm>
            <a:off x="1022499" y="3867894"/>
            <a:ext cx="144016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Freeform 30"/>
          <p:cNvSpPr/>
          <p:nvPr/>
        </p:nvSpPr>
        <p:spPr>
          <a:xfrm rot="20040000">
            <a:off x="1032834" y="2968468"/>
            <a:ext cx="58095" cy="949832"/>
          </a:xfrm>
          <a:custGeom>
            <a:avLst/>
            <a:gdLst>
              <a:gd name="connsiteX0" fmla="*/ 140086 w 216286"/>
              <a:gd name="connsiteY0" fmla="*/ 0 h 1563419"/>
              <a:gd name="connsiteX1" fmla="*/ 386 w 216286"/>
              <a:gd name="connsiteY1" fmla="*/ 330200 h 1563419"/>
              <a:gd name="connsiteX2" fmla="*/ 178186 w 216286"/>
              <a:gd name="connsiteY2" fmla="*/ 698500 h 1563419"/>
              <a:gd name="connsiteX3" fmla="*/ 38486 w 216286"/>
              <a:gd name="connsiteY3" fmla="*/ 1079500 h 1563419"/>
              <a:gd name="connsiteX4" fmla="*/ 216286 w 216286"/>
              <a:gd name="connsiteY4" fmla="*/ 1473200 h 1563419"/>
              <a:gd name="connsiteX0" fmla="*/ 140086 w 229456"/>
              <a:gd name="connsiteY0" fmla="*/ 0 h 1509917"/>
              <a:gd name="connsiteX1" fmla="*/ 386 w 229456"/>
              <a:gd name="connsiteY1" fmla="*/ 330200 h 1509917"/>
              <a:gd name="connsiteX2" fmla="*/ 178186 w 229456"/>
              <a:gd name="connsiteY2" fmla="*/ 698500 h 1509917"/>
              <a:gd name="connsiteX3" fmla="*/ 38486 w 229456"/>
              <a:gd name="connsiteY3" fmla="*/ 1079500 h 1509917"/>
              <a:gd name="connsiteX4" fmla="*/ 216286 w 229456"/>
              <a:gd name="connsiteY4" fmla="*/ 1482725 h 1509917"/>
              <a:gd name="connsiteX5" fmla="*/ 216286 w 229456"/>
              <a:gd name="connsiteY5" fmla="*/ 1473200 h 1509917"/>
              <a:gd name="connsiteX0" fmla="*/ 140086 w 216286"/>
              <a:gd name="connsiteY0" fmla="*/ 0 h 1482725"/>
              <a:gd name="connsiteX1" fmla="*/ 386 w 216286"/>
              <a:gd name="connsiteY1" fmla="*/ 330200 h 1482725"/>
              <a:gd name="connsiteX2" fmla="*/ 178186 w 216286"/>
              <a:gd name="connsiteY2" fmla="*/ 698500 h 1482725"/>
              <a:gd name="connsiteX3" fmla="*/ 38486 w 216286"/>
              <a:gd name="connsiteY3" fmla="*/ 1079500 h 1482725"/>
              <a:gd name="connsiteX4" fmla="*/ 216286 w 216286"/>
              <a:gd name="connsiteY4" fmla="*/ 1482725 h 1482725"/>
              <a:gd name="connsiteX0" fmla="*/ 140086 w 178390"/>
              <a:gd name="connsiteY0" fmla="*/ 0 h 1406525"/>
              <a:gd name="connsiteX1" fmla="*/ 386 w 178390"/>
              <a:gd name="connsiteY1" fmla="*/ 330200 h 1406525"/>
              <a:gd name="connsiteX2" fmla="*/ 178186 w 178390"/>
              <a:gd name="connsiteY2" fmla="*/ 698500 h 1406525"/>
              <a:gd name="connsiteX3" fmla="*/ 38486 w 178390"/>
              <a:gd name="connsiteY3" fmla="*/ 1079500 h 1406525"/>
              <a:gd name="connsiteX4" fmla="*/ 165486 w 178390"/>
              <a:gd name="connsiteY4" fmla="*/ 1406525 h 1406525"/>
              <a:gd name="connsiteX0" fmla="*/ 140086 w 178401"/>
              <a:gd name="connsiteY0" fmla="*/ 0 h 1406525"/>
              <a:gd name="connsiteX1" fmla="*/ 386 w 178401"/>
              <a:gd name="connsiteY1" fmla="*/ 330200 h 1406525"/>
              <a:gd name="connsiteX2" fmla="*/ 178186 w 178401"/>
              <a:gd name="connsiteY2" fmla="*/ 698500 h 1406525"/>
              <a:gd name="connsiteX3" fmla="*/ 38486 w 178401"/>
              <a:gd name="connsiteY3" fmla="*/ 1079500 h 1406525"/>
              <a:gd name="connsiteX4" fmla="*/ 117861 w 178401"/>
              <a:gd name="connsiteY4" fmla="*/ 1406525 h 1406525"/>
              <a:gd name="connsiteX0" fmla="*/ 140282 w 188110"/>
              <a:gd name="connsiteY0" fmla="*/ 0 h 1406525"/>
              <a:gd name="connsiteX1" fmla="*/ 582 w 188110"/>
              <a:gd name="connsiteY1" fmla="*/ 330200 h 1406525"/>
              <a:gd name="connsiteX2" fmla="*/ 187907 w 188110"/>
              <a:gd name="connsiteY2" fmla="*/ 704850 h 1406525"/>
              <a:gd name="connsiteX3" fmla="*/ 38682 w 188110"/>
              <a:gd name="connsiteY3" fmla="*/ 1079500 h 1406525"/>
              <a:gd name="connsiteX4" fmla="*/ 118057 w 188110"/>
              <a:gd name="connsiteY4" fmla="*/ 1406525 h 1406525"/>
              <a:gd name="connsiteX0" fmla="*/ 134139 w 188317"/>
              <a:gd name="connsiteY0" fmla="*/ 0 h 1387475"/>
              <a:gd name="connsiteX1" fmla="*/ 789 w 188317"/>
              <a:gd name="connsiteY1" fmla="*/ 311150 h 1387475"/>
              <a:gd name="connsiteX2" fmla="*/ 188114 w 188317"/>
              <a:gd name="connsiteY2" fmla="*/ 685800 h 1387475"/>
              <a:gd name="connsiteX3" fmla="*/ 38889 w 188317"/>
              <a:gd name="connsiteY3" fmla="*/ 1060450 h 1387475"/>
              <a:gd name="connsiteX4" fmla="*/ 118264 w 188317"/>
              <a:gd name="connsiteY4" fmla="*/ 1387475 h 1387475"/>
              <a:gd name="connsiteX0" fmla="*/ 96701 w 150682"/>
              <a:gd name="connsiteY0" fmla="*/ 0 h 1387475"/>
              <a:gd name="connsiteX1" fmla="*/ 7801 w 150682"/>
              <a:gd name="connsiteY1" fmla="*/ 307975 h 1387475"/>
              <a:gd name="connsiteX2" fmla="*/ 150676 w 150682"/>
              <a:gd name="connsiteY2" fmla="*/ 685800 h 1387475"/>
              <a:gd name="connsiteX3" fmla="*/ 1451 w 150682"/>
              <a:gd name="connsiteY3" fmla="*/ 1060450 h 1387475"/>
              <a:gd name="connsiteX4" fmla="*/ 80826 w 150682"/>
              <a:gd name="connsiteY4" fmla="*/ 1387475 h 1387475"/>
              <a:gd name="connsiteX0" fmla="*/ 131626 w 150681"/>
              <a:gd name="connsiteY0" fmla="*/ 0 h 1390650"/>
              <a:gd name="connsiteX1" fmla="*/ 7801 w 150681"/>
              <a:gd name="connsiteY1" fmla="*/ 311150 h 1390650"/>
              <a:gd name="connsiteX2" fmla="*/ 150676 w 150681"/>
              <a:gd name="connsiteY2" fmla="*/ 688975 h 1390650"/>
              <a:gd name="connsiteX3" fmla="*/ 1451 w 150681"/>
              <a:gd name="connsiteY3" fmla="*/ 1063625 h 1390650"/>
              <a:gd name="connsiteX4" fmla="*/ 80826 w 150681"/>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81" h="1390650">
                <a:moveTo>
                  <a:pt x="131626" y="0"/>
                </a:moveTo>
                <a:cubicBezTo>
                  <a:pt x="58601" y="106891"/>
                  <a:pt x="4626" y="196321"/>
                  <a:pt x="7801" y="311150"/>
                </a:cubicBezTo>
                <a:cubicBezTo>
                  <a:pt x="10976" y="425979"/>
                  <a:pt x="151734" y="563563"/>
                  <a:pt x="150676" y="688975"/>
                </a:cubicBezTo>
                <a:cubicBezTo>
                  <a:pt x="149618" y="814388"/>
                  <a:pt x="13093" y="946679"/>
                  <a:pt x="1451" y="1063625"/>
                </a:cubicBezTo>
                <a:cubicBezTo>
                  <a:pt x="-10191" y="1180571"/>
                  <a:pt x="51193" y="1325033"/>
                  <a:pt x="80826" y="1390650"/>
                </a:cubicBezTo>
              </a:path>
            </a:pathLst>
          </a:custGeom>
          <a:noFill/>
          <a:ln w="3175">
            <a:solidFill>
              <a:srgbClr val="FFFF00"/>
            </a:solidFill>
            <a:prstDash val="dash"/>
            <a:tailEnd type="stealth"/>
          </a:ln>
          <a:effectLst>
            <a:glow rad="101600">
              <a:schemeClr val="accent6">
                <a:lumMod val="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20040000">
            <a:off x="1127637" y="2911700"/>
            <a:ext cx="58095" cy="949832"/>
          </a:xfrm>
          <a:custGeom>
            <a:avLst/>
            <a:gdLst>
              <a:gd name="connsiteX0" fmla="*/ 140086 w 216286"/>
              <a:gd name="connsiteY0" fmla="*/ 0 h 1563419"/>
              <a:gd name="connsiteX1" fmla="*/ 386 w 216286"/>
              <a:gd name="connsiteY1" fmla="*/ 330200 h 1563419"/>
              <a:gd name="connsiteX2" fmla="*/ 178186 w 216286"/>
              <a:gd name="connsiteY2" fmla="*/ 698500 h 1563419"/>
              <a:gd name="connsiteX3" fmla="*/ 38486 w 216286"/>
              <a:gd name="connsiteY3" fmla="*/ 1079500 h 1563419"/>
              <a:gd name="connsiteX4" fmla="*/ 216286 w 216286"/>
              <a:gd name="connsiteY4" fmla="*/ 1473200 h 1563419"/>
              <a:gd name="connsiteX0" fmla="*/ 140086 w 229456"/>
              <a:gd name="connsiteY0" fmla="*/ 0 h 1509917"/>
              <a:gd name="connsiteX1" fmla="*/ 386 w 229456"/>
              <a:gd name="connsiteY1" fmla="*/ 330200 h 1509917"/>
              <a:gd name="connsiteX2" fmla="*/ 178186 w 229456"/>
              <a:gd name="connsiteY2" fmla="*/ 698500 h 1509917"/>
              <a:gd name="connsiteX3" fmla="*/ 38486 w 229456"/>
              <a:gd name="connsiteY3" fmla="*/ 1079500 h 1509917"/>
              <a:gd name="connsiteX4" fmla="*/ 216286 w 229456"/>
              <a:gd name="connsiteY4" fmla="*/ 1482725 h 1509917"/>
              <a:gd name="connsiteX5" fmla="*/ 216286 w 229456"/>
              <a:gd name="connsiteY5" fmla="*/ 1473200 h 1509917"/>
              <a:gd name="connsiteX0" fmla="*/ 140086 w 216286"/>
              <a:gd name="connsiteY0" fmla="*/ 0 h 1482725"/>
              <a:gd name="connsiteX1" fmla="*/ 386 w 216286"/>
              <a:gd name="connsiteY1" fmla="*/ 330200 h 1482725"/>
              <a:gd name="connsiteX2" fmla="*/ 178186 w 216286"/>
              <a:gd name="connsiteY2" fmla="*/ 698500 h 1482725"/>
              <a:gd name="connsiteX3" fmla="*/ 38486 w 216286"/>
              <a:gd name="connsiteY3" fmla="*/ 1079500 h 1482725"/>
              <a:gd name="connsiteX4" fmla="*/ 216286 w 216286"/>
              <a:gd name="connsiteY4" fmla="*/ 1482725 h 1482725"/>
              <a:gd name="connsiteX0" fmla="*/ 140086 w 178390"/>
              <a:gd name="connsiteY0" fmla="*/ 0 h 1406525"/>
              <a:gd name="connsiteX1" fmla="*/ 386 w 178390"/>
              <a:gd name="connsiteY1" fmla="*/ 330200 h 1406525"/>
              <a:gd name="connsiteX2" fmla="*/ 178186 w 178390"/>
              <a:gd name="connsiteY2" fmla="*/ 698500 h 1406525"/>
              <a:gd name="connsiteX3" fmla="*/ 38486 w 178390"/>
              <a:gd name="connsiteY3" fmla="*/ 1079500 h 1406525"/>
              <a:gd name="connsiteX4" fmla="*/ 165486 w 178390"/>
              <a:gd name="connsiteY4" fmla="*/ 1406525 h 1406525"/>
              <a:gd name="connsiteX0" fmla="*/ 140086 w 178401"/>
              <a:gd name="connsiteY0" fmla="*/ 0 h 1406525"/>
              <a:gd name="connsiteX1" fmla="*/ 386 w 178401"/>
              <a:gd name="connsiteY1" fmla="*/ 330200 h 1406525"/>
              <a:gd name="connsiteX2" fmla="*/ 178186 w 178401"/>
              <a:gd name="connsiteY2" fmla="*/ 698500 h 1406525"/>
              <a:gd name="connsiteX3" fmla="*/ 38486 w 178401"/>
              <a:gd name="connsiteY3" fmla="*/ 1079500 h 1406525"/>
              <a:gd name="connsiteX4" fmla="*/ 117861 w 178401"/>
              <a:gd name="connsiteY4" fmla="*/ 1406525 h 1406525"/>
              <a:gd name="connsiteX0" fmla="*/ 140282 w 188110"/>
              <a:gd name="connsiteY0" fmla="*/ 0 h 1406525"/>
              <a:gd name="connsiteX1" fmla="*/ 582 w 188110"/>
              <a:gd name="connsiteY1" fmla="*/ 330200 h 1406525"/>
              <a:gd name="connsiteX2" fmla="*/ 187907 w 188110"/>
              <a:gd name="connsiteY2" fmla="*/ 704850 h 1406525"/>
              <a:gd name="connsiteX3" fmla="*/ 38682 w 188110"/>
              <a:gd name="connsiteY3" fmla="*/ 1079500 h 1406525"/>
              <a:gd name="connsiteX4" fmla="*/ 118057 w 188110"/>
              <a:gd name="connsiteY4" fmla="*/ 1406525 h 1406525"/>
              <a:gd name="connsiteX0" fmla="*/ 134139 w 188317"/>
              <a:gd name="connsiteY0" fmla="*/ 0 h 1387475"/>
              <a:gd name="connsiteX1" fmla="*/ 789 w 188317"/>
              <a:gd name="connsiteY1" fmla="*/ 311150 h 1387475"/>
              <a:gd name="connsiteX2" fmla="*/ 188114 w 188317"/>
              <a:gd name="connsiteY2" fmla="*/ 685800 h 1387475"/>
              <a:gd name="connsiteX3" fmla="*/ 38889 w 188317"/>
              <a:gd name="connsiteY3" fmla="*/ 1060450 h 1387475"/>
              <a:gd name="connsiteX4" fmla="*/ 118264 w 188317"/>
              <a:gd name="connsiteY4" fmla="*/ 1387475 h 1387475"/>
              <a:gd name="connsiteX0" fmla="*/ 96701 w 150682"/>
              <a:gd name="connsiteY0" fmla="*/ 0 h 1387475"/>
              <a:gd name="connsiteX1" fmla="*/ 7801 w 150682"/>
              <a:gd name="connsiteY1" fmla="*/ 307975 h 1387475"/>
              <a:gd name="connsiteX2" fmla="*/ 150676 w 150682"/>
              <a:gd name="connsiteY2" fmla="*/ 685800 h 1387475"/>
              <a:gd name="connsiteX3" fmla="*/ 1451 w 150682"/>
              <a:gd name="connsiteY3" fmla="*/ 1060450 h 1387475"/>
              <a:gd name="connsiteX4" fmla="*/ 80826 w 150682"/>
              <a:gd name="connsiteY4" fmla="*/ 1387475 h 1387475"/>
              <a:gd name="connsiteX0" fmla="*/ 131626 w 150681"/>
              <a:gd name="connsiteY0" fmla="*/ 0 h 1390650"/>
              <a:gd name="connsiteX1" fmla="*/ 7801 w 150681"/>
              <a:gd name="connsiteY1" fmla="*/ 311150 h 1390650"/>
              <a:gd name="connsiteX2" fmla="*/ 150676 w 150681"/>
              <a:gd name="connsiteY2" fmla="*/ 688975 h 1390650"/>
              <a:gd name="connsiteX3" fmla="*/ 1451 w 150681"/>
              <a:gd name="connsiteY3" fmla="*/ 1063625 h 1390650"/>
              <a:gd name="connsiteX4" fmla="*/ 80826 w 150681"/>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81" h="1390650">
                <a:moveTo>
                  <a:pt x="131626" y="0"/>
                </a:moveTo>
                <a:cubicBezTo>
                  <a:pt x="58601" y="106891"/>
                  <a:pt x="4626" y="196321"/>
                  <a:pt x="7801" y="311150"/>
                </a:cubicBezTo>
                <a:cubicBezTo>
                  <a:pt x="10976" y="425979"/>
                  <a:pt x="151734" y="563563"/>
                  <a:pt x="150676" y="688975"/>
                </a:cubicBezTo>
                <a:cubicBezTo>
                  <a:pt x="149618" y="814388"/>
                  <a:pt x="13093" y="946679"/>
                  <a:pt x="1451" y="1063625"/>
                </a:cubicBezTo>
                <a:cubicBezTo>
                  <a:pt x="-10191" y="1180571"/>
                  <a:pt x="51193" y="1325033"/>
                  <a:pt x="80826" y="1390650"/>
                </a:cubicBezTo>
              </a:path>
            </a:pathLst>
          </a:custGeom>
          <a:noFill/>
          <a:ln w="3175">
            <a:solidFill>
              <a:srgbClr val="FFFF00"/>
            </a:solidFill>
            <a:prstDash val="dash"/>
            <a:tailEnd type="stealth"/>
          </a:ln>
          <a:effectLst>
            <a:glow rad="101600">
              <a:schemeClr val="accent6">
                <a:lumMod val="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rot="20040000">
            <a:off x="1305626" y="2752444"/>
            <a:ext cx="58095" cy="949832"/>
          </a:xfrm>
          <a:custGeom>
            <a:avLst/>
            <a:gdLst>
              <a:gd name="connsiteX0" fmla="*/ 140086 w 216286"/>
              <a:gd name="connsiteY0" fmla="*/ 0 h 1563419"/>
              <a:gd name="connsiteX1" fmla="*/ 386 w 216286"/>
              <a:gd name="connsiteY1" fmla="*/ 330200 h 1563419"/>
              <a:gd name="connsiteX2" fmla="*/ 178186 w 216286"/>
              <a:gd name="connsiteY2" fmla="*/ 698500 h 1563419"/>
              <a:gd name="connsiteX3" fmla="*/ 38486 w 216286"/>
              <a:gd name="connsiteY3" fmla="*/ 1079500 h 1563419"/>
              <a:gd name="connsiteX4" fmla="*/ 216286 w 216286"/>
              <a:gd name="connsiteY4" fmla="*/ 1473200 h 1563419"/>
              <a:gd name="connsiteX0" fmla="*/ 140086 w 229456"/>
              <a:gd name="connsiteY0" fmla="*/ 0 h 1509917"/>
              <a:gd name="connsiteX1" fmla="*/ 386 w 229456"/>
              <a:gd name="connsiteY1" fmla="*/ 330200 h 1509917"/>
              <a:gd name="connsiteX2" fmla="*/ 178186 w 229456"/>
              <a:gd name="connsiteY2" fmla="*/ 698500 h 1509917"/>
              <a:gd name="connsiteX3" fmla="*/ 38486 w 229456"/>
              <a:gd name="connsiteY3" fmla="*/ 1079500 h 1509917"/>
              <a:gd name="connsiteX4" fmla="*/ 216286 w 229456"/>
              <a:gd name="connsiteY4" fmla="*/ 1482725 h 1509917"/>
              <a:gd name="connsiteX5" fmla="*/ 216286 w 229456"/>
              <a:gd name="connsiteY5" fmla="*/ 1473200 h 1509917"/>
              <a:gd name="connsiteX0" fmla="*/ 140086 w 216286"/>
              <a:gd name="connsiteY0" fmla="*/ 0 h 1482725"/>
              <a:gd name="connsiteX1" fmla="*/ 386 w 216286"/>
              <a:gd name="connsiteY1" fmla="*/ 330200 h 1482725"/>
              <a:gd name="connsiteX2" fmla="*/ 178186 w 216286"/>
              <a:gd name="connsiteY2" fmla="*/ 698500 h 1482725"/>
              <a:gd name="connsiteX3" fmla="*/ 38486 w 216286"/>
              <a:gd name="connsiteY3" fmla="*/ 1079500 h 1482725"/>
              <a:gd name="connsiteX4" fmla="*/ 216286 w 216286"/>
              <a:gd name="connsiteY4" fmla="*/ 1482725 h 1482725"/>
              <a:gd name="connsiteX0" fmla="*/ 140086 w 178390"/>
              <a:gd name="connsiteY0" fmla="*/ 0 h 1406525"/>
              <a:gd name="connsiteX1" fmla="*/ 386 w 178390"/>
              <a:gd name="connsiteY1" fmla="*/ 330200 h 1406525"/>
              <a:gd name="connsiteX2" fmla="*/ 178186 w 178390"/>
              <a:gd name="connsiteY2" fmla="*/ 698500 h 1406525"/>
              <a:gd name="connsiteX3" fmla="*/ 38486 w 178390"/>
              <a:gd name="connsiteY3" fmla="*/ 1079500 h 1406525"/>
              <a:gd name="connsiteX4" fmla="*/ 165486 w 178390"/>
              <a:gd name="connsiteY4" fmla="*/ 1406525 h 1406525"/>
              <a:gd name="connsiteX0" fmla="*/ 140086 w 178401"/>
              <a:gd name="connsiteY0" fmla="*/ 0 h 1406525"/>
              <a:gd name="connsiteX1" fmla="*/ 386 w 178401"/>
              <a:gd name="connsiteY1" fmla="*/ 330200 h 1406525"/>
              <a:gd name="connsiteX2" fmla="*/ 178186 w 178401"/>
              <a:gd name="connsiteY2" fmla="*/ 698500 h 1406525"/>
              <a:gd name="connsiteX3" fmla="*/ 38486 w 178401"/>
              <a:gd name="connsiteY3" fmla="*/ 1079500 h 1406525"/>
              <a:gd name="connsiteX4" fmla="*/ 117861 w 178401"/>
              <a:gd name="connsiteY4" fmla="*/ 1406525 h 1406525"/>
              <a:gd name="connsiteX0" fmla="*/ 140282 w 188110"/>
              <a:gd name="connsiteY0" fmla="*/ 0 h 1406525"/>
              <a:gd name="connsiteX1" fmla="*/ 582 w 188110"/>
              <a:gd name="connsiteY1" fmla="*/ 330200 h 1406525"/>
              <a:gd name="connsiteX2" fmla="*/ 187907 w 188110"/>
              <a:gd name="connsiteY2" fmla="*/ 704850 h 1406525"/>
              <a:gd name="connsiteX3" fmla="*/ 38682 w 188110"/>
              <a:gd name="connsiteY3" fmla="*/ 1079500 h 1406525"/>
              <a:gd name="connsiteX4" fmla="*/ 118057 w 188110"/>
              <a:gd name="connsiteY4" fmla="*/ 1406525 h 1406525"/>
              <a:gd name="connsiteX0" fmla="*/ 134139 w 188317"/>
              <a:gd name="connsiteY0" fmla="*/ 0 h 1387475"/>
              <a:gd name="connsiteX1" fmla="*/ 789 w 188317"/>
              <a:gd name="connsiteY1" fmla="*/ 311150 h 1387475"/>
              <a:gd name="connsiteX2" fmla="*/ 188114 w 188317"/>
              <a:gd name="connsiteY2" fmla="*/ 685800 h 1387475"/>
              <a:gd name="connsiteX3" fmla="*/ 38889 w 188317"/>
              <a:gd name="connsiteY3" fmla="*/ 1060450 h 1387475"/>
              <a:gd name="connsiteX4" fmla="*/ 118264 w 188317"/>
              <a:gd name="connsiteY4" fmla="*/ 1387475 h 1387475"/>
              <a:gd name="connsiteX0" fmla="*/ 96701 w 150682"/>
              <a:gd name="connsiteY0" fmla="*/ 0 h 1387475"/>
              <a:gd name="connsiteX1" fmla="*/ 7801 w 150682"/>
              <a:gd name="connsiteY1" fmla="*/ 307975 h 1387475"/>
              <a:gd name="connsiteX2" fmla="*/ 150676 w 150682"/>
              <a:gd name="connsiteY2" fmla="*/ 685800 h 1387475"/>
              <a:gd name="connsiteX3" fmla="*/ 1451 w 150682"/>
              <a:gd name="connsiteY3" fmla="*/ 1060450 h 1387475"/>
              <a:gd name="connsiteX4" fmla="*/ 80826 w 150682"/>
              <a:gd name="connsiteY4" fmla="*/ 1387475 h 1387475"/>
              <a:gd name="connsiteX0" fmla="*/ 131626 w 150681"/>
              <a:gd name="connsiteY0" fmla="*/ 0 h 1390650"/>
              <a:gd name="connsiteX1" fmla="*/ 7801 w 150681"/>
              <a:gd name="connsiteY1" fmla="*/ 311150 h 1390650"/>
              <a:gd name="connsiteX2" fmla="*/ 150676 w 150681"/>
              <a:gd name="connsiteY2" fmla="*/ 688975 h 1390650"/>
              <a:gd name="connsiteX3" fmla="*/ 1451 w 150681"/>
              <a:gd name="connsiteY3" fmla="*/ 1063625 h 1390650"/>
              <a:gd name="connsiteX4" fmla="*/ 80826 w 150681"/>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81" h="1390650">
                <a:moveTo>
                  <a:pt x="131626" y="0"/>
                </a:moveTo>
                <a:cubicBezTo>
                  <a:pt x="58601" y="106891"/>
                  <a:pt x="4626" y="196321"/>
                  <a:pt x="7801" y="311150"/>
                </a:cubicBezTo>
                <a:cubicBezTo>
                  <a:pt x="10976" y="425979"/>
                  <a:pt x="151734" y="563563"/>
                  <a:pt x="150676" y="688975"/>
                </a:cubicBezTo>
                <a:cubicBezTo>
                  <a:pt x="149618" y="814388"/>
                  <a:pt x="13093" y="946679"/>
                  <a:pt x="1451" y="1063625"/>
                </a:cubicBezTo>
                <a:cubicBezTo>
                  <a:pt x="-10191" y="1180571"/>
                  <a:pt x="51193" y="1325033"/>
                  <a:pt x="80826" y="1390650"/>
                </a:cubicBezTo>
              </a:path>
            </a:pathLst>
          </a:custGeom>
          <a:noFill/>
          <a:ln w="3175">
            <a:solidFill>
              <a:srgbClr val="FFFF00"/>
            </a:solidFill>
            <a:prstDash val="dash"/>
            <a:tailEnd type="stealth"/>
          </a:ln>
          <a:effectLst>
            <a:glow rad="101600">
              <a:schemeClr val="accent6">
                <a:lumMod val="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rot="20040000">
            <a:off x="1212311" y="2824452"/>
            <a:ext cx="58095" cy="949832"/>
          </a:xfrm>
          <a:custGeom>
            <a:avLst/>
            <a:gdLst>
              <a:gd name="connsiteX0" fmla="*/ 140086 w 216286"/>
              <a:gd name="connsiteY0" fmla="*/ 0 h 1563419"/>
              <a:gd name="connsiteX1" fmla="*/ 386 w 216286"/>
              <a:gd name="connsiteY1" fmla="*/ 330200 h 1563419"/>
              <a:gd name="connsiteX2" fmla="*/ 178186 w 216286"/>
              <a:gd name="connsiteY2" fmla="*/ 698500 h 1563419"/>
              <a:gd name="connsiteX3" fmla="*/ 38486 w 216286"/>
              <a:gd name="connsiteY3" fmla="*/ 1079500 h 1563419"/>
              <a:gd name="connsiteX4" fmla="*/ 216286 w 216286"/>
              <a:gd name="connsiteY4" fmla="*/ 1473200 h 1563419"/>
              <a:gd name="connsiteX0" fmla="*/ 140086 w 229456"/>
              <a:gd name="connsiteY0" fmla="*/ 0 h 1509917"/>
              <a:gd name="connsiteX1" fmla="*/ 386 w 229456"/>
              <a:gd name="connsiteY1" fmla="*/ 330200 h 1509917"/>
              <a:gd name="connsiteX2" fmla="*/ 178186 w 229456"/>
              <a:gd name="connsiteY2" fmla="*/ 698500 h 1509917"/>
              <a:gd name="connsiteX3" fmla="*/ 38486 w 229456"/>
              <a:gd name="connsiteY3" fmla="*/ 1079500 h 1509917"/>
              <a:gd name="connsiteX4" fmla="*/ 216286 w 229456"/>
              <a:gd name="connsiteY4" fmla="*/ 1482725 h 1509917"/>
              <a:gd name="connsiteX5" fmla="*/ 216286 w 229456"/>
              <a:gd name="connsiteY5" fmla="*/ 1473200 h 1509917"/>
              <a:gd name="connsiteX0" fmla="*/ 140086 w 216286"/>
              <a:gd name="connsiteY0" fmla="*/ 0 h 1482725"/>
              <a:gd name="connsiteX1" fmla="*/ 386 w 216286"/>
              <a:gd name="connsiteY1" fmla="*/ 330200 h 1482725"/>
              <a:gd name="connsiteX2" fmla="*/ 178186 w 216286"/>
              <a:gd name="connsiteY2" fmla="*/ 698500 h 1482725"/>
              <a:gd name="connsiteX3" fmla="*/ 38486 w 216286"/>
              <a:gd name="connsiteY3" fmla="*/ 1079500 h 1482725"/>
              <a:gd name="connsiteX4" fmla="*/ 216286 w 216286"/>
              <a:gd name="connsiteY4" fmla="*/ 1482725 h 1482725"/>
              <a:gd name="connsiteX0" fmla="*/ 140086 w 178390"/>
              <a:gd name="connsiteY0" fmla="*/ 0 h 1406525"/>
              <a:gd name="connsiteX1" fmla="*/ 386 w 178390"/>
              <a:gd name="connsiteY1" fmla="*/ 330200 h 1406525"/>
              <a:gd name="connsiteX2" fmla="*/ 178186 w 178390"/>
              <a:gd name="connsiteY2" fmla="*/ 698500 h 1406525"/>
              <a:gd name="connsiteX3" fmla="*/ 38486 w 178390"/>
              <a:gd name="connsiteY3" fmla="*/ 1079500 h 1406525"/>
              <a:gd name="connsiteX4" fmla="*/ 165486 w 178390"/>
              <a:gd name="connsiteY4" fmla="*/ 1406525 h 1406525"/>
              <a:gd name="connsiteX0" fmla="*/ 140086 w 178401"/>
              <a:gd name="connsiteY0" fmla="*/ 0 h 1406525"/>
              <a:gd name="connsiteX1" fmla="*/ 386 w 178401"/>
              <a:gd name="connsiteY1" fmla="*/ 330200 h 1406525"/>
              <a:gd name="connsiteX2" fmla="*/ 178186 w 178401"/>
              <a:gd name="connsiteY2" fmla="*/ 698500 h 1406525"/>
              <a:gd name="connsiteX3" fmla="*/ 38486 w 178401"/>
              <a:gd name="connsiteY3" fmla="*/ 1079500 h 1406525"/>
              <a:gd name="connsiteX4" fmla="*/ 117861 w 178401"/>
              <a:gd name="connsiteY4" fmla="*/ 1406525 h 1406525"/>
              <a:gd name="connsiteX0" fmla="*/ 140282 w 188110"/>
              <a:gd name="connsiteY0" fmla="*/ 0 h 1406525"/>
              <a:gd name="connsiteX1" fmla="*/ 582 w 188110"/>
              <a:gd name="connsiteY1" fmla="*/ 330200 h 1406525"/>
              <a:gd name="connsiteX2" fmla="*/ 187907 w 188110"/>
              <a:gd name="connsiteY2" fmla="*/ 704850 h 1406525"/>
              <a:gd name="connsiteX3" fmla="*/ 38682 w 188110"/>
              <a:gd name="connsiteY3" fmla="*/ 1079500 h 1406525"/>
              <a:gd name="connsiteX4" fmla="*/ 118057 w 188110"/>
              <a:gd name="connsiteY4" fmla="*/ 1406525 h 1406525"/>
              <a:gd name="connsiteX0" fmla="*/ 134139 w 188317"/>
              <a:gd name="connsiteY0" fmla="*/ 0 h 1387475"/>
              <a:gd name="connsiteX1" fmla="*/ 789 w 188317"/>
              <a:gd name="connsiteY1" fmla="*/ 311150 h 1387475"/>
              <a:gd name="connsiteX2" fmla="*/ 188114 w 188317"/>
              <a:gd name="connsiteY2" fmla="*/ 685800 h 1387475"/>
              <a:gd name="connsiteX3" fmla="*/ 38889 w 188317"/>
              <a:gd name="connsiteY3" fmla="*/ 1060450 h 1387475"/>
              <a:gd name="connsiteX4" fmla="*/ 118264 w 188317"/>
              <a:gd name="connsiteY4" fmla="*/ 1387475 h 1387475"/>
              <a:gd name="connsiteX0" fmla="*/ 96701 w 150682"/>
              <a:gd name="connsiteY0" fmla="*/ 0 h 1387475"/>
              <a:gd name="connsiteX1" fmla="*/ 7801 w 150682"/>
              <a:gd name="connsiteY1" fmla="*/ 307975 h 1387475"/>
              <a:gd name="connsiteX2" fmla="*/ 150676 w 150682"/>
              <a:gd name="connsiteY2" fmla="*/ 685800 h 1387475"/>
              <a:gd name="connsiteX3" fmla="*/ 1451 w 150682"/>
              <a:gd name="connsiteY3" fmla="*/ 1060450 h 1387475"/>
              <a:gd name="connsiteX4" fmla="*/ 80826 w 150682"/>
              <a:gd name="connsiteY4" fmla="*/ 1387475 h 1387475"/>
              <a:gd name="connsiteX0" fmla="*/ 131626 w 150681"/>
              <a:gd name="connsiteY0" fmla="*/ 0 h 1390650"/>
              <a:gd name="connsiteX1" fmla="*/ 7801 w 150681"/>
              <a:gd name="connsiteY1" fmla="*/ 311150 h 1390650"/>
              <a:gd name="connsiteX2" fmla="*/ 150676 w 150681"/>
              <a:gd name="connsiteY2" fmla="*/ 688975 h 1390650"/>
              <a:gd name="connsiteX3" fmla="*/ 1451 w 150681"/>
              <a:gd name="connsiteY3" fmla="*/ 1063625 h 1390650"/>
              <a:gd name="connsiteX4" fmla="*/ 80826 w 150681"/>
              <a:gd name="connsiteY4" fmla="*/ 1390650 h 13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81" h="1390650">
                <a:moveTo>
                  <a:pt x="131626" y="0"/>
                </a:moveTo>
                <a:cubicBezTo>
                  <a:pt x="58601" y="106891"/>
                  <a:pt x="4626" y="196321"/>
                  <a:pt x="7801" y="311150"/>
                </a:cubicBezTo>
                <a:cubicBezTo>
                  <a:pt x="10976" y="425979"/>
                  <a:pt x="151734" y="563563"/>
                  <a:pt x="150676" y="688975"/>
                </a:cubicBezTo>
                <a:cubicBezTo>
                  <a:pt x="149618" y="814388"/>
                  <a:pt x="13093" y="946679"/>
                  <a:pt x="1451" y="1063625"/>
                </a:cubicBezTo>
                <a:cubicBezTo>
                  <a:pt x="-10191" y="1180571"/>
                  <a:pt x="51193" y="1325033"/>
                  <a:pt x="80826" y="1390650"/>
                </a:cubicBezTo>
              </a:path>
            </a:pathLst>
          </a:custGeom>
          <a:noFill/>
          <a:ln w="3175">
            <a:solidFill>
              <a:srgbClr val="FFFF00"/>
            </a:solidFill>
            <a:prstDash val="dash"/>
            <a:tailEnd type="stealth"/>
          </a:ln>
          <a:effectLst>
            <a:glow rad="101600">
              <a:schemeClr val="accent6">
                <a:lumMod val="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702" y="2384301"/>
            <a:ext cx="848331" cy="848331"/>
          </a:xfrm>
          <a:prstGeom prst="rect">
            <a:avLst/>
          </a:prstGeom>
        </p:spPr>
      </p:pic>
      <p:pic>
        <p:nvPicPr>
          <p:cNvPr id="45" name="Picture 2"/>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backgroundMark x1="81949" y1="76892" x2="84116" y2="82869"/>
                      </a14:backgroundRemoval>
                    </a14:imgEffect>
                  </a14:imgLayer>
                </a14:imgProps>
              </a:ext>
              <a:ext uri="{28A0092B-C50C-407E-A947-70E740481C1C}">
                <a14:useLocalDpi xmlns:a14="http://schemas.microsoft.com/office/drawing/2010/main" val="0"/>
              </a:ext>
            </a:extLst>
          </a:blip>
          <a:stretch>
            <a:fillRect/>
          </a:stretch>
        </p:blipFill>
        <p:spPr bwMode="auto">
          <a:xfrm>
            <a:off x="1164241" y="3597161"/>
            <a:ext cx="144016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 name="Group 45"/>
          <p:cNvGrpSpPr/>
          <p:nvPr/>
        </p:nvGrpSpPr>
        <p:grpSpPr>
          <a:xfrm>
            <a:off x="1515723" y="3815896"/>
            <a:ext cx="619881" cy="445914"/>
            <a:chOff x="1373981" y="3885681"/>
            <a:chExt cx="619881" cy="445914"/>
          </a:xfrm>
        </p:grpSpPr>
        <p:sp>
          <p:nvSpPr>
            <p:cNvPr id="47" name="Freeform 46"/>
            <p:cNvSpPr/>
            <p:nvPr/>
          </p:nvSpPr>
          <p:spPr>
            <a:xfrm>
              <a:off x="1373981" y="3885681"/>
              <a:ext cx="234395" cy="445914"/>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95" h="445914">
                  <a:moveTo>
                    <a:pt x="0" y="164031"/>
                  </a:moveTo>
                  <a:cubicBezTo>
                    <a:pt x="31389" y="257794"/>
                    <a:pt x="161131" y="321988"/>
                    <a:pt x="200025" y="368819"/>
                  </a:cubicBezTo>
                  <a:cubicBezTo>
                    <a:pt x="238919" y="415650"/>
                    <a:pt x="230187" y="452163"/>
                    <a:pt x="233362" y="445019"/>
                  </a:cubicBezTo>
                  <a:cubicBezTo>
                    <a:pt x="236537" y="437875"/>
                    <a:pt x="232569" y="357706"/>
                    <a:pt x="219075" y="325956"/>
                  </a:cubicBezTo>
                  <a:cubicBezTo>
                    <a:pt x="205581" y="294206"/>
                    <a:pt x="172244" y="279919"/>
                    <a:pt x="152400" y="254519"/>
                  </a:cubicBezTo>
                  <a:cubicBezTo>
                    <a:pt x="132556" y="229119"/>
                    <a:pt x="81756" y="-54250"/>
                    <a:pt x="61912" y="9249"/>
                  </a:cubicBezTo>
                  <a:cubicBezTo>
                    <a:pt x="42068" y="72748"/>
                    <a:pt x="32545" y="83862"/>
                    <a:pt x="0" y="164031"/>
                  </a:cubicBez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3466061">
              <a:off x="1642639" y="3922233"/>
              <a:ext cx="329635" cy="372810"/>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201219">
              <a:off x="1772747" y="4051280"/>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rot="19262213">
              <a:off x="1497841" y="3935664"/>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t="18250" r="50000" b="17235"/>
          <a:stretch/>
        </p:blipFill>
        <p:spPr>
          <a:xfrm>
            <a:off x="1336447" y="3744960"/>
            <a:ext cx="1083844" cy="932321"/>
          </a:xfrm>
          <a:prstGeom prst="rect">
            <a:avLst/>
          </a:prstGeom>
        </p:spPr>
      </p:pic>
      <p:pic>
        <p:nvPicPr>
          <p:cNvPr id="56" name="Picture 55"/>
          <p:cNvPicPr>
            <a:picLocks noChangeAspect="1"/>
          </p:cNvPicPr>
          <p:nvPr/>
        </p:nvPicPr>
        <p:blipFill rotWithShape="1">
          <a:blip r:embed="rId8">
            <a:extLst>
              <a:ext uri="{28A0092B-C50C-407E-A947-70E740481C1C}">
                <a14:useLocalDpi xmlns:a14="http://schemas.microsoft.com/office/drawing/2010/main" val="0"/>
              </a:ext>
            </a:extLst>
          </a:blip>
          <a:srcRect l="50000" t="16138" b="19347"/>
          <a:stretch/>
        </p:blipFill>
        <p:spPr>
          <a:xfrm>
            <a:off x="1100376" y="3577672"/>
            <a:ext cx="1555986" cy="1338457"/>
          </a:xfrm>
          <a:prstGeom prst="rect">
            <a:avLst/>
          </a:prstGeom>
        </p:spPr>
      </p:pic>
      <p:sp>
        <p:nvSpPr>
          <p:cNvPr id="4" name="Rectangle 3"/>
          <p:cNvSpPr/>
          <p:nvPr/>
        </p:nvSpPr>
        <p:spPr>
          <a:xfrm>
            <a:off x="3203848" y="5908218"/>
            <a:ext cx="4572000" cy="369332"/>
          </a:xfrm>
          <a:prstGeom prst="rect">
            <a:avLst/>
          </a:prstGeom>
        </p:spPr>
        <p:txBody>
          <a:bodyPr>
            <a:spAutoFit/>
          </a:bodyPr>
          <a:lstStyle/>
          <a:p>
            <a:endParaRPr lang="en-US" dirty="0"/>
          </a:p>
        </p:txBody>
      </p:sp>
      <p:sp>
        <p:nvSpPr>
          <p:cNvPr id="6" name="Rectangle 5"/>
          <p:cNvSpPr/>
          <p:nvPr/>
        </p:nvSpPr>
        <p:spPr>
          <a:xfrm>
            <a:off x="3256576" y="5380062"/>
            <a:ext cx="184731" cy="369332"/>
          </a:xfrm>
          <a:prstGeom prst="rect">
            <a:avLst/>
          </a:prstGeom>
        </p:spPr>
        <p:txBody>
          <a:bodyPr wrap="none">
            <a:spAutoFit/>
          </a:bodyPr>
          <a:lstStyle/>
          <a:p>
            <a:endParaRPr lang="en-US" dirty="0"/>
          </a:p>
        </p:txBody>
      </p:sp>
      <p:sp>
        <p:nvSpPr>
          <p:cNvPr id="36" name="Rounded Rectangle 35"/>
          <p:cNvSpPr/>
          <p:nvPr/>
        </p:nvSpPr>
        <p:spPr>
          <a:xfrm>
            <a:off x="6213900" y="2208470"/>
            <a:ext cx="2746717"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The Sun heats up rocks during the day so that they expand. </a:t>
            </a:r>
          </a:p>
        </p:txBody>
      </p:sp>
      <p:sp>
        <p:nvSpPr>
          <p:cNvPr id="38" name="Rounded Rectangle 37"/>
          <p:cNvSpPr/>
          <p:nvPr/>
        </p:nvSpPr>
        <p:spPr>
          <a:xfrm>
            <a:off x="5926649" y="2208470"/>
            <a:ext cx="3033968"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At night, these rocks cool down and contract. </a:t>
            </a:r>
          </a:p>
        </p:txBody>
      </p:sp>
      <p:sp>
        <p:nvSpPr>
          <p:cNvPr id="39" name="Rounded Rectangle 38"/>
          <p:cNvSpPr/>
          <p:nvPr/>
        </p:nvSpPr>
        <p:spPr>
          <a:xfrm>
            <a:off x="2025024" y="2208470"/>
            <a:ext cx="6935593"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Since all parts of the rock do not expand and contract at the same rate, this results in the formation of cracks and ultimately the huge rocks break up into smaller pieces.</a:t>
            </a:r>
          </a:p>
        </p:txBody>
      </p:sp>
    </p:spTree>
    <p:extLst>
      <p:ext uri="{BB962C8B-B14F-4D97-AF65-F5344CB8AC3E}">
        <p14:creationId xmlns:p14="http://schemas.microsoft.com/office/powerpoint/2010/main" val="336438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repeatCount="200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500"/>
                                        <p:tgtEl>
                                          <p:spTgt spid="31"/>
                                        </p:tgtEl>
                                      </p:cBhvr>
                                    </p:animEffect>
                                  </p:childTnLst>
                                </p:cTn>
                              </p:par>
                              <p:par>
                                <p:cTn id="25" presetID="22" presetClass="entr" presetSubtype="1" repeatCount="200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par>
                                <p:cTn id="28" presetID="22" presetClass="entr" presetSubtype="1" repeatCount="200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up)">
                                      <p:cBhvr>
                                        <p:cTn id="30" dur="500"/>
                                        <p:tgtEl>
                                          <p:spTgt spid="33"/>
                                        </p:tgtEl>
                                      </p:cBhvr>
                                    </p:animEffect>
                                  </p:childTnLst>
                                </p:cTn>
                              </p:par>
                              <p:par>
                                <p:cTn id="31" presetID="22" presetClass="entr" presetSubtype="1" repeatCount="200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childTnLst>
                          </p:cTn>
                        </p:par>
                        <p:par>
                          <p:cTn id="34" fill="hold">
                            <p:stCondLst>
                              <p:cond delay="1000"/>
                            </p:stCondLst>
                            <p:childTnLst>
                              <p:par>
                                <p:cTn id="35" presetID="6" presetClass="emph" presetSubtype="0" fill="hold" nodeType="afterEffect">
                                  <p:stCondLst>
                                    <p:cond delay="0"/>
                                  </p:stCondLst>
                                  <p:childTnLst>
                                    <p:animScale>
                                      <p:cBhvr>
                                        <p:cTn id="36" dur="2000" fill="hold"/>
                                        <p:tgtEl>
                                          <p:spTgt spid="19"/>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fade">
                                      <p:cBhvr>
                                        <p:cTn id="56" dur="500"/>
                                        <p:tgtEl>
                                          <p:spTgt spid="37"/>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par>
                          <p:cTn id="60" fill="hold">
                            <p:stCondLst>
                              <p:cond delay="500"/>
                            </p:stCondLst>
                            <p:childTnLst>
                              <p:par>
                                <p:cTn id="61" presetID="6" presetClass="emph" presetSubtype="0" fill="hold" nodeType="afterEffect">
                                  <p:stCondLst>
                                    <p:cond delay="0"/>
                                  </p:stCondLst>
                                  <p:childTnLst>
                                    <p:animScale>
                                      <p:cBhvr>
                                        <p:cTn id="62" dur="2000" fill="hold"/>
                                        <p:tgtEl>
                                          <p:spTgt spid="19"/>
                                        </p:tgtEl>
                                      </p:cBhvr>
                                      <p:by x="50000" y="50000"/>
                                    </p:animScale>
                                  </p:childTnLst>
                                </p:cTn>
                              </p:par>
                              <p:par>
                                <p:cTn id="63" presetID="42"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1000"/>
                                        <p:tgtEl>
                                          <p:spTgt spid="38"/>
                                        </p:tgtEl>
                                      </p:cBhvr>
                                    </p:animEffect>
                                    <p:anim calcmode="lin" valueType="num">
                                      <p:cBhvr>
                                        <p:cTn id="66" dur="1000" fill="hold"/>
                                        <p:tgtEl>
                                          <p:spTgt spid="38"/>
                                        </p:tgtEl>
                                        <p:attrNameLst>
                                          <p:attrName>ppt_x</p:attrName>
                                        </p:attrNameLst>
                                      </p:cBhvr>
                                      <p:tavLst>
                                        <p:tav tm="0">
                                          <p:val>
                                            <p:strVal val="#ppt_x"/>
                                          </p:val>
                                        </p:tav>
                                        <p:tav tm="100000">
                                          <p:val>
                                            <p:strVal val="#ppt_x"/>
                                          </p:val>
                                        </p:tav>
                                      </p:tavLst>
                                    </p:anim>
                                    <p:anim calcmode="lin" valueType="num">
                                      <p:cBhvr>
                                        <p:cTn id="6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37"/>
                                        </p:tgtEl>
                                      </p:cBhvr>
                                    </p:animEffect>
                                    <p:set>
                                      <p:cBhvr>
                                        <p:cTn id="76" dur="1" fill="hold">
                                          <p:stCondLst>
                                            <p:cond delay="499"/>
                                          </p:stCondLst>
                                        </p:cTn>
                                        <p:tgtEl>
                                          <p:spTgt spid="3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
                                        </p:tgtEl>
                                        <p:attrNameLst>
                                          <p:attrName>style.visibility</p:attrName>
                                        </p:attrNameLst>
                                      </p:cBhvr>
                                      <p:to>
                                        <p:strVal val="hidden"/>
                                      </p:to>
                                    </p:set>
                                  </p:childTnLst>
                                </p:cTn>
                              </p:par>
                              <p:par>
                                <p:cTn id="81" presetID="42"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1000"/>
                                        <p:tgtEl>
                                          <p:spTgt spid="39"/>
                                        </p:tgtEl>
                                      </p:cBhvr>
                                    </p:animEffect>
                                    <p:anim calcmode="lin" valueType="num">
                                      <p:cBhvr>
                                        <p:cTn id="84" dur="1000" fill="hold"/>
                                        <p:tgtEl>
                                          <p:spTgt spid="39"/>
                                        </p:tgtEl>
                                        <p:attrNameLst>
                                          <p:attrName>ppt_x</p:attrName>
                                        </p:attrNameLst>
                                      </p:cBhvr>
                                      <p:tavLst>
                                        <p:tav tm="0">
                                          <p:val>
                                            <p:strVal val="#ppt_x"/>
                                          </p:val>
                                        </p:tav>
                                        <p:tav tm="100000">
                                          <p:val>
                                            <p:strVal val="#ppt_x"/>
                                          </p:val>
                                        </p:tav>
                                      </p:tavLst>
                                    </p:anim>
                                    <p:anim calcmode="lin" valueType="num">
                                      <p:cBhvr>
                                        <p:cTn id="85" dur="1000" fill="hold"/>
                                        <p:tgtEl>
                                          <p:spTgt spid="39"/>
                                        </p:tgtEl>
                                        <p:attrNameLst>
                                          <p:attrName>ppt_y</p:attrName>
                                        </p:attrNameLst>
                                      </p:cBhvr>
                                      <p:tavLst>
                                        <p:tav tm="0">
                                          <p:val>
                                            <p:strVal val="#ppt_y+.1"/>
                                          </p:val>
                                        </p:tav>
                                        <p:tav tm="100000">
                                          <p:val>
                                            <p:strVal val="#ppt_y"/>
                                          </p:val>
                                        </p:tav>
                                      </p:tavLst>
                                    </p:anim>
                                  </p:childTnLst>
                                </p:cTn>
                              </p:par>
                              <p:par>
                                <p:cTn id="86" presetID="1" presetClass="entr" presetSubtype="0"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childTnLst>
                                </p:cTn>
                              </p:par>
                              <p:par>
                                <p:cTn id="88" presetID="22" presetClass="entr" presetSubtype="1"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wipe(up)">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4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0" presetClass="entr" presetSubtype="0" fill="hold" nodeType="with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500"/>
                                        <p:tgtEl>
                                          <p:spTgt spid="8"/>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8"/>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18" grpId="0" animBg="1"/>
      <p:bldP spid="18" grpId="1" animBg="1"/>
      <p:bldP spid="31" grpId="0" animBg="1"/>
      <p:bldP spid="31" grpId="1" animBg="1"/>
      <p:bldP spid="32" grpId="0" animBg="1"/>
      <p:bldP spid="32" grpId="1" animBg="1"/>
      <p:bldP spid="33" grpId="0" animBg="1"/>
      <p:bldP spid="33" grpId="1" animBg="1"/>
      <p:bldP spid="34" grpId="0" animBg="1"/>
      <p:bldP spid="34" grpId="1" animBg="1"/>
      <p:bldP spid="36" grpId="0" animBg="1"/>
      <p:bldP spid="36" grpId="1" animBg="1"/>
      <p:bldP spid="38" grpId="0" animBg="1"/>
      <p:bldP spid="38" grpId="1" animBg="1"/>
      <p:bldP spid="39" grpId="0" animBg="1"/>
      <p:bldP spid="3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323528" y="2211710"/>
            <a:ext cx="5456126" cy="2731925"/>
          </a:xfrm>
          <a:prstGeom prst="rect">
            <a:avLst/>
          </a:prstGeom>
          <a:gradFill>
            <a:gsLst>
              <a:gs pos="15000">
                <a:schemeClr val="tx1">
                  <a:lumMod val="95000"/>
                  <a:lumOff val="5000"/>
                </a:schemeClr>
              </a:gs>
              <a:gs pos="100000">
                <a:schemeClr val="accent1">
                  <a:tint val="23500"/>
                  <a:satMod val="160000"/>
                  <a:alpha val="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sp>
        <p:nvSpPr>
          <p:cNvPr id="18" name="Rectangle 17"/>
          <p:cNvSpPr/>
          <p:nvPr/>
        </p:nvSpPr>
        <p:spPr>
          <a:xfrm>
            <a:off x="340010" y="2211710"/>
            <a:ext cx="5456126" cy="2731925"/>
          </a:xfrm>
          <a:prstGeom prst="rect">
            <a:avLst/>
          </a:prstGeom>
          <a:gradFill>
            <a:gsLst>
              <a:gs pos="1000">
                <a:srgbClr val="00B0F0"/>
              </a:gs>
              <a:gs pos="100000">
                <a:schemeClr val="accent1">
                  <a:tint val="23500"/>
                  <a:satMod val="160000"/>
                  <a:alpha val="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2"/>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backgroundMark x1="81949" y1="76892" x2="84116" y2="82869"/>
                      </a14:backgroundRemoval>
                    </a14:imgEffect>
                  </a14:imgLayer>
                </a14:imgProps>
              </a:ext>
              <a:ext uri="{28A0092B-C50C-407E-A947-70E740481C1C}">
                <a14:useLocalDpi xmlns:a14="http://schemas.microsoft.com/office/drawing/2010/main" val="0"/>
              </a:ext>
            </a:extLst>
          </a:blip>
          <a:stretch>
            <a:fillRect/>
          </a:stretch>
        </p:blipFill>
        <p:spPr bwMode="auto">
          <a:xfrm>
            <a:off x="1022499" y="3867894"/>
            <a:ext cx="144016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6" name="Group 45"/>
          <p:cNvGrpSpPr/>
          <p:nvPr/>
        </p:nvGrpSpPr>
        <p:grpSpPr>
          <a:xfrm>
            <a:off x="1379552" y="4063059"/>
            <a:ext cx="619881" cy="445914"/>
            <a:chOff x="1373981" y="3885681"/>
            <a:chExt cx="619881" cy="445914"/>
          </a:xfrm>
          <a:solidFill>
            <a:srgbClr val="00B0F0"/>
          </a:solidFill>
        </p:grpSpPr>
        <p:sp>
          <p:nvSpPr>
            <p:cNvPr id="47" name="Freeform 46"/>
            <p:cNvSpPr/>
            <p:nvPr/>
          </p:nvSpPr>
          <p:spPr>
            <a:xfrm>
              <a:off x="1373981" y="3885681"/>
              <a:ext cx="234395" cy="445914"/>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95" h="445914">
                  <a:moveTo>
                    <a:pt x="0" y="164031"/>
                  </a:moveTo>
                  <a:cubicBezTo>
                    <a:pt x="31389" y="257794"/>
                    <a:pt x="161131" y="321988"/>
                    <a:pt x="200025" y="368819"/>
                  </a:cubicBezTo>
                  <a:cubicBezTo>
                    <a:pt x="238919" y="415650"/>
                    <a:pt x="230187" y="452163"/>
                    <a:pt x="233362" y="445019"/>
                  </a:cubicBezTo>
                  <a:cubicBezTo>
                    <a:pt x="236537" y="437875"/>
                    <a:pt x="232569" y="357706"/>
                    <a:pt x="219075" y="325956"/>
                  </a:cubicBezTo>
                  <a:cubicBezTo>
                    <a:pt x="205581" y="294206"/>
                    <a:pt x="172244" y="279919"/>
                    <a:pt x="152400" y="254519"/>
                  </a:cubicBezTo>
                  <a:cubicBezTo>
                    <a:pt x="132556" y="229119"/>
                    <a:pt x="81756" y="-54250"/>
                    <a:pt x="61912" y="9249"/>
                  </a:cubicBezTo>
                  <a:cubicBezTo>
                    <a:pt x="42068" y="72748"/>
                    <a:pt x="32545" y="83862"/>
                    <a:pt x="0" y="164031"/>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rot="3466061">
              <a:off x="1642639" y="3922233"/>
              <a:ext cx="329635" cy="372810"/>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rot="1201219">
              <a:off x="1772747" y="4051280"/>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rot="19262213">
              <a:off x="1497841" y="3935664"/>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18250" r="50000" b="17235"/>
          <a:stretch/>
        </p:blipFill>
        <p:spPr>
          <a:xfrm>
            <a:off x="1155838" y="3911288"/>
            <a:ext cx="1028560" cy="884766"/>
          </a:xfrm>
          <a:prstGeom prst="rect">
            <a:avLst/>
          </a:prstGeom>
        </p:spPr>
      </p:pic>
      <p:pic>
        <p:nvPicPr>
          <p:cNvPr id="56" name="Picture 55"/>
          <p:cNvPicPr>
            <a:picLocks noChangeAspect="1"/>
          </p:cNvPicPr>
          <p:nvPr/>
        </p:nvPicPr>
        <p:blipFill rotWithShape="1">
          <a:blip r:embed="rId5" cstate="print">
            <a:extLst>
              <a:ext uri="{28A0092B-C50C-407E-A947-70E740481C1C}">
                <a14:useLocalDpi xmlns:a14="http://schemas.microsoft.com/office/drawing/2010/main" val="0"/>
              </a:ext>
            </a:extLst>
          </a:blip>
          <a:srcRect l="50000" t="16138" b="19347"/>
          <a:stretch/>
        </p:blipFill>
        <p:spPr>
          <a:xfrm>
            <a:off x="1224296" y="3911288"/>
            <a:ext cx="1028560" cy="884766"/>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882" y="2343730"/>
            <a:ext cx="1440160" cy="642000"/>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7457" y="2343730"/>
            <a:ext cx="1656184" cy="642000"/>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7018" y="2613550"/>
            <a:ext cx="692222" cy="559824"/>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653" y="2923335"/>
            <a:ext cx="1238250" cy="928688"/>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7018" y="2893462"/>
            <a:ext cx="1238250" cy="928688"/>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2461" y="2913703"/>
            <a:ext cx="1238250" cy="928688"/>
          </a:xfrm>
          <a:prstGeom prst="rect">
            <a:avLst/>
          </a:prstGeom>
        </p:spPr>
      </p:pic>
      <p:grpSp>
        <p:nvGrpSpPr>
          <p:cNvPr id="44" name="Group 43"/>
          <p:cNvGrpSpPr/>
          <p:nvPr/>
        </p:nvGrpSpPr>
        <p:grpSpPr>
          <a:xfrm>
            <a:off x="1397953" y="4082927"/>
            <a:ext cx="598868" cy="430798"/>
            <a:chOff x="1373981" y="3885681"/>
            <a:chExt cx="619881" cy="445914"/>
          </a:xfrm>
          <a:solidFill>
            <a:srgbClr val="00B0F0"/>
          </a:solidFill>
          <a:effectLst>
            <a:glow rad="25400">
              <a:schemeClr val="bg1"/>
            </a:glow>
          </a:effectLst>
        </p:grpSpPr>
        <p:sp>
          <p:nvSpPr>
            <p:cNvPr id="57" name="Freeform 56"/>
            <p:cNvSpPr/>
            <p:nvPr/>
          </p:nvSpPr>
          <p:spPr>
            <a:xfrm>
              <a:off x="1373981" y="3885681"/>
              <a:ext cx="234395" cy="445914"/>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95" h="445914">
                  <a:moveTo>
                    <a:pt x="0" y="164031"/>
                  </a:moveTo>
                  <a:cubicBezTo>
                    <a:pt x="31389" y="257794"/>
                    <a:pt x="161131" y="321988"/>
                    <a:pt x="200025" y="368819"/>
                  </a:cubicBezTo>
                  <a:cubicBezTo>
                    <a:pt x="238919" y="415650"/>
                    <a:pt x="230187" y="452163"/>
                    <a:pt x="233362" y="445019"/>
                  </a:cubicBezTo>
                  <a:cubicBezTo>
                    <a:pt x="236537" y="437875"/>
                    <a:pt x="232569" y="357706"/>
                    <a:pt x="219075" y="325956"/>
                  </a:cubicBezTo>
                  <a:cubicBezTo>
                    <a:pt x="205581" y="294206"/>
                    <a:pt x="172244" y="279919"/>
                    <a:pt x="152400" y="254519"/>
                  </a:cubicBezTo>
                  <a:cubicBezTo>
                    <a:pt x="132556" y="229119"/>
                    <a:pt x="81756" y="-54250"/>
                    <a:pt x="61912" y="9249"/>
                  </a:cubicBezTo>
                  <a:cubicBezTo>
                    <a:pt x="42068" y="72748"/>
                    <a:pt x="32545" y="83862"/>
                    <a:pt x="0" y="164031"/>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3466061">
              <a:off x="1642639" y="3922233"/>
              <a:ext cx="329635" cy="372810"/>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201219">
              <a:off x="1772747" y="4051280"/>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rot="19262213">
              <a:off x="1497841" y="3935664"/>
              <a:ext cx="221071" cy="250027"/>
            </a:xfrm>
            <a:custGeom>
              <a:avLst/>
              <a:gdLst>
                <a:gd name="connsiteX0" fmla="*/ 1919 w 236314"/>
                <a:gd name="connsiteY0" fmla="*/ 16525 h 298408"/>
                <a:gd name="connsiteX1" fmla="*/ 201944 w 236314"/>
                <a:gd name="connsiteY1" fmla="*/ 221313 h 298408"/>
                <a:gd name="connsiteX2" fmla="*/ 235281 w 236314"/>
                <a:gd name="connsiteY2" fmla="*/ 297513 h 298408"/>
                <a:gd name="connsiteX3" fmla="*/ 220994 w 236314"/>
                <a:gd name="connsiteY3" fmla="*/ 178450 h 298408"/>
                <a:gd name="connsiteX4" fmla="*/ 154319 w 236314"/>
                <a:gd name="connsiteY4" fmla="*/ 107013 h 298408"/>
                <a:gd name="connsiteX5" fmla="*/ 101931 w 236314"/>
                <a:gd name="connsiteY5" fmla="*/ 26050 h 298408"/>
                <a:gd name="connsiteX6" fmla="*/ 1919 w 236314"/>
                <a:gd name="connsiteY6" fmla="*/ 16525 h 298408"/>
                <a:gd name="connsiteX0" fmla="*/ 1119 w 235514"/>
                <a:gd name="connsiteY0" fmla="*/ 161754 h 443637"/>
                <a:gd name="connsiteX1" fmla="*/ 201144 w 235514"/>
                <a:gd name="connsiteY1" fmla="*/ 366542 h 443637"/>
                <a:gd name="connsiteX2" fmla="*/ 234481 w 235514"/>
                <a:gd name="connsiteY2" fmla="*/ 442742 h 443637"/>
                <a:gd name="connsiteX3" fmla="*/ 220194 w 235514"/>
                <a:gd name="connsiteY3" fmla="*/ 323679 h 443637"/>
                <a:gd name="connsiteX4" fmla="*/ 153519 w 235514"/>
                <a:gd name="connsiteY4" fmla="*/ 252242 h 443637"/>
                <a:gd name="connsiteX5" fmla="*/ 120181 w 235514"/>
                <a:gd name="connsiteY5" fmla="*/ 2210 h 443637"/>
                <a:gd name="connsiteX6" fmla="*/ 1119 w 235514"/>
                <a:gd name="connsiteY6" fmla="*/ 161754 h 443637"/>
                <a:gd name="connsiteX0" fmla="*/ 1119 w 235514"/>
                <a:gd name="connsiteY0" fmla="*/ 168660 h 450543"/>
                <a:gd name="connsiteX1" fmla="*/ 201144 w 235514"/>
                <a:gd name="connsiteY1" fmla="*/ 373448 h 450543"/>
                <a:gd name="connsiteX2" fmla="*/ 234481 w 235514"/>
                <a:gd name="connsiteY2" fmla="*/ 449648 h 450543"/>
                <a:gd name="connsiteX3" fmla="*/ 220194 w 235514"/>
                <a:gd name="connsiteY3" fmla="*/ 330585 h 450543"/>
                <a:gd name="connsiteX4" fmla="*/ 153519 w 235514"/>
                <a:gd name="connsiteY4" fmla="*/ 259148 h 450543"/>
                <a:gd name="connsiteX5" fmla="*/ 120181 w 235514"/>
                <a:gd name="connsiteY5" fmla="*/ 9116 h 450543"/>
                <a:gd name="connsiteX6" fmla="*/ 1119 w 235514"/>
                <a:gd name="connsiteY6" fmla="*/ 168660 h 450543"/>
                <a:gd name="connsiteX0" fmla="*/ 3106 w 237501"/>
                <a:gd name="connsiteY0" fmla="*/ 170976 h 452859"/>
                <a:gd name="connsiteX1" fmla="*/ 203131 w 237501"/>
                <a:gd name="connsiteY1" fmla="*/ 375764 h 452859"/>
                <a:gd name="connsiteX2" fmla="*/ 236468 w 237501"/>
                <a:gd name="connsiteY2" fmla="*/ 451964 h 452859"/>
                <a:gd name="connsiteX3" fmla="*/ 222181 w 237501"/>
                <a:gd name="connsiteY3" fmla="*/ 332901 h 452859"/>
                <a:gd name="connsiteX4" fmla="*/ 155506 w 237501"/>
                <a:gd name="connsiteY4" fmla="*/ 261464 h 452859"/>
                <a:gd name="connsiteX5" fmla="*/ 84068 w 237501"/>
                <a:gd name="connsiteY5" fmla="*/ 9051 h 452859"/>
                <a:gd name="connsiteX6" fmla="*/ 3106 w 237501"/>
                <a:gd name="connsiteY6" fmla="*/ 170976 h 452859"/>
                <a:gd name="connsiteX0" fmla="*/ 1984 w 236379"/>
                <a:gd name="connsiteY0" fmla="*/ 170976 h 452859"/>
                <a:gd name="connsiteX1" fmla="*/ 202009 w 236379"/>
                <a:gd name="connsiteY1" fmla="*/ 375764 h 452859"/>
                <a:gd name="connsiteX2" fmla="*/ 235346 w 236379"/>
                <a:gd name="connsiteY2" fmla="*/ 451964 h 452859"/>
                <a:gd name="connsiteX3" fmla="*/ 221059 w 236379"/>
                <a:gd name="connsiteY3" fmla="*/ 332901 h 452859"/>
                <a:gd name="connsiteX4" fmla="*/ 154384 w 236379"/>
                <a:gd name="connsiteY4" fmla="*/ 261464 h 452859"/>
                <a:gd name="connsiteX5" fmla="*/ 82946 w 236379"/>
                <a:gd name="connsiteY5" fmla="*/ 9051 h 452859"/>
                <a:gd name="connsiteX6" fmla="*/ 1984 w 236379"/>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4220 w 238615"/>
                <a:gd name="connsiteY0" fmla="*/ 170976 h 452859"/>
                <a:gd name="connsiteX1" fmla="*/ 204245 w 238615"/>
                <a:gd name="connsiteY1" fmla="*/ 375764 h 452859"/>
                <a:gd name="connsiteX2" fmla="*/ 237582 w 238615"/>
                <a:gd name="connsiteY2" fmla="*/ 451964 h 452859"/>
                <a:gd name="connsiteX3" fmla="*/ 223295 w 238615"/>
                <a:gd name="connsiteY3" fmla="*/ 332901 h 452859"/>
                <a:gd name="connsiteX4" fmla="*/ 156620 w 238615"/>
                <a:gd name="connsiteY4" fmla="*/ 261464 h 452859"/>
                <a:gd name="connsiteX5" fmla="*/ 85182 w 238615"/>
                <a:gd name="connsiteY5" fmla="*/ 9051 h 452859"/>
                <a:gd name="connsiteX6" fmla="*/ 4220 w 23861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70976 h 452859"/>
                <a:gd name="connsiteX1" fmla="*/ 200025 w 234395"/>
                <a:gd name="connsiteY1" fmla="*/ 375764 h 452859"/>
                <a:gd name="connsiteX2" fmla="*/ 233362 w 234395"/>
                <a:gd name="connsiteY2" fmla="*/ 451964 h 452859"/>
                <a:gd name="connsiteX3" fmla="*/ 219075 w 234395"/>
                <a:gd name="connsiteY3" fmla="*/ 332901 h 452859"/>
                <a:gd name="connsiteX4" fmla="*/ 152400 w 234395"/>
                <a:gd name="connsiteY4" fmla="*/ 261464 h 452859"/>
                <a:gd name="connsiteX5" fmla="*/ 80962 w 234395"/>
                <a:gd name="connsiteY5" fmla="*/ 9051 h 452859"/>
                <a:gd name="connsiteX6" fmla="*/ 0 w 234395"/>
                <a:gd name="connsiteY6" fmla="*/ 170976 h 452859"/>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234395"/>
                <a:gd name="connsiteY0" fmla="*/ 164031 h 445914"/>
                <a:gd name="connsiteX1" fmla="*/ 200025 w 234395"/>
                <a:gd name="connsiteY1" fmla="*/ 368819 h 445914"/>
                <a:gd name="connsiteX2" fmla="*/ 233362 w 234395"/>
                <a:gd name="connsiteY2" fmla="*/ 445019 h 445914"/>
                <a:gd name="connsiteX3" fmla="*/ 219075 w 234395"/>
                <a:gd name="connsiteY3" fmla="*/ 325956 h 445914"/>
                <a:gd name="connsiteX4" fmla="*/ 152400 w 234395"/>
                <a:gd name="connsiteY4" fmla="*/ 254519 h 445914"/>
                <a:gd name="connsiteX5" fmla="*/ 61912 w 234395"/>
                <a:gd name="connsiteY5" fmla="*/ 9249 h 445914"/>
                <a:gd name="connsiteX6" fmla="*/ 0 w 234395"/>
                <a:gd name="connsiteY6" fmla="*/ 164031 h 445914"/>
                <a:gd name="connsiteX0" fmla="*/ 0 w 400896"/>
                <a:gd name="connsiteY0" fmla="*/ 148441 h 438815"/>
                <a:gd name="connsiteX1" fmla="*/ 360779 w 400896"/>
                <a:gd name="connsiteY1" fmla="*/ 361691 h 438815"/>
                <a:gd name="connsiteX2" fmla="*/ 394116 w 400896"/>
                <a:gd name="connsiteY2" fmla="*/ 437891 h 438815"/>
                <a:gd name="connsiteX3" fmla="*/ 379829 w 400896"/>
                <a:gd name="connsiteY3" fmla="*/ 318828 h 438815"/>
                <a:gd name="connsiteX4" fmla="*/ 313154 w 400896"/>
                <a:gd name="connsiteY4" fmla="*/ 247391 h 438815"/>
                <a:gd name="connsiteX5" fmla="*/ 222666 w 400896"/>
                <a:gd name="connsiteY5" fmla="*/ 2121 h 438815"/>
                <a:gd name="connsiteX6" fmla="*/ 0 w 400896"/>
                <a:gd name="connsiteY6" fmla="*/ 148441 h 438815"/>
                <a:gd name="connsiteX0" fmla="*/ 0 w 400896"/>
                <a:gd name="connsiteY0" fmla="*/ 46739 h 337113"/>
                <a:gd name="connsiteX1" fmla="*/ 360779 w 400896"/>
                <a:gd name="connsiteY1" fmla="*/ 259989 h 337113"/>
                <a:gd name="connsiteX2" fmla="*/ 394116 w 400896"/>
                <a:gd name="connsiteY2" fmla="*/ 336189 h 337113"/>
                <a:gd name="connsiteX3" fmla="*/ 379829 w 400896"/>
                <a:gd name="connsiteY3" fmla="*/ 217126 h 337113"/>
                <a:gd name="connsiteX4" fmla="*/ 313154 w 400896"/>
                <a:gd name="connsiteY4" fmla="*/ 145689 h 337113"/>
                <a:gd name="connsiteX5" fmla="*/ 137354 w 400896"/>
                <a:gd name="connsiteY5" fmla="*/ 26793 h 337113"/>
                <a:gd name="connsiteX6" fmla="*/ 0 w 400896"/>
                <a:gd name="connsiteY6" fmla="*/ 46739 h 337113"/>
                <a:gd name="connsiteX0" fmla="*/ 279 w 258074"/>
                <a:gd name="connsiteY0" fmla="*/ 2160 h 312554"/>
                <a:gd name="connsiteX1" fmla="*/ 223704 w 258074"/>
                <a:gd name="connsiteY1" fmla="*/ 235356 h 312554"/>
                <a:gd name="connsiteX2" fmla="*/ 257041 w 258074"/>
                <a:gd name="connsiteY2" fmla="*/ 311556 h 312554"/>
                <a:gd name="connsiteX3" fmla="*/ 242754 w 258074"/>
                <a:gd name="connsiteY3" fmla="*/ 192493 h 312554"/>
                <a:gd name="connsiteX4" fmla="*/ 176079 w 258074"/>
                <a:gd name="connsiteY4" fmla="*/ 121056 h 312554"/>
                <a:gd name="connsiteX5" fmla="*/ 279 w 258074"/>
                <a:gd name="connsiteY5" fmla="*/ 2160 h 312554"/>
                <a:gd name="connsiteX0" fmla="*/ 7055 w 264850"/>
                <a:gd name="connsiteY0" fmla="*/ 11360 h 321754"/>
                <a:gd name="connsiteX1" fmla="*/ 230480 w 264850"/>
                <a:gd name="connsiteY1" fmla="*/ 244556 h 321754"/>
                <a:gd name="connsiteX2" fmla="*/ 263817 w 264850"/>
                <a:gd name="connsiteY2" fmla="*/ 320756 h 321754"/>
                <a:gd name="connsiteX3" fmla="*/ 249530 w 264850"/>
                <a:gd name="connsiteY3" fmla="*/ 201693 h 321754"/>
                <a:gd name="connsiteX4" fmla="*/ 182855 w 264850"/>
                <a:gd name="connsiteY4" fmla="*/ 130256 h 321754"/>
                <a:gd name="connsiteX5" fmla="*/ 67317 w 264850"/>
                <a:gd name="connsiteY5" fmla="*/ 45908 h 321754"/>
                <a:gd name="connsiteX6" fmla="*/ 7055 w 264850"/>
                <a:gd name="connsiteY6" fmla="*/ 11360 h 321754"/>
                <a:gd name="connsiteX0" fmla="*/ 5332 w 263127"/>
                <a:gd name="connsiteY0" fmla="*/ 29564 h 339958"/>
                <a:gd name="connsiteX1" fmla="*/ 228757 w 263127"/>
                <a:gd name="connsiteY1" fmla="*/ 262760 h 339958"/>
                <a:gd name="connsiteX2" fmla="*/ 262094 w 263127"/>
                <a:gd name="connsiteY2" fmla="*/ 338960 h 339958"/>
                <a:gd name="connsiteX3" fmla="*/ 247807 w 263127"/>
                <a:gd name="connsiteY3" fmla="*/ 219897 h 339958"/>
                <a:gd name="connsiteX4" fmla="*/ 181132 w 263127"/>
                <a:gd name="connsiteY4" fmla="*/ 148460 h 339958"/>
                <a:gd name="connsiteX5" fmla="*/ 78910 w 263127"/>
                <a:gd name="connsiteY5" fmla="*/ 16207 h 339958"/>
                <a:gd name="connsiteX6" fmla="*/ 5332 w 263127"/>
                <a:gd name="connsiteY6" fmla="*/ 29564 h 339958"/>
                <a:gd name="connsiteX0" fmla="*/ 4791 w 262586"/>
                <a:gd name="connsiteY0" fmla="*/ 14586 h 324980"/>
                <a:gd name="connsiteX1" fmla="*/ 228216 w 262586"/>
                <a:gd name="connsiteY1" fmla="*/ 247782 h 324980"/>
                <a:gd name="connsiteX2" fmla="*/ 261553 w 262586"/>
                <a:gd name="connsiteY2" fmla="*/ 323982 h 324980"/>
                <a:gd name="connsiteX3" fmla="*/ 247266 w 262586"/>
                <a:gd name="connsiteY3" fmla="*/ 204919 h 324980"/>
                <a:gd name="connsiteX4" fmla="*/ 180591 w 262586"/>
                <a:gd name="connsiteY4" fmla="*/ 133482 h 324980"/>
                <a:gd name="connsiteX5" fmla="*/ 78369 w 262586"/>
                <a:gd name="connsiteY5" fmla="*/ 1229 h 324980"/>
                <a:gd name="connsiteX6" fmla="*/ 4791 w 262586"/>
                <a:gd name="connsiteY6" fmla="*/ 14586 h 324980"/>
                <a:gd name="connsiteX0" fmla="*/ 4791 w 255935"/>
                <a:gd name="connsiteY0" fmla="*/ 14586 h 257372"/>
                <a:gd name="connsiteX1" fmla="*/ 228216 w 255935"/>
                <a:gd name="connsiteY1" fmla="*/ 247782 h 257372"/>
                <a:gd name="connsiteX2" fmla="*/ 247266 w 255935"/>
                <a:gd name="connsiteY2" fmla="*/ 204919 h 257372"/>
                <a:gd name="connsiteX3" fmla="*/ 180591 w 255935"/>
                <a:gd name="connsiteY3" fmla="*/ 133482 h 257372"/>
                <a:gd name="connsiteX4" fmla="*/ 78369 w 255935"/>
                <a:gd name="connsiteY4" fmla="*/ 1229 h 257372"/>
                <a:gd name="connsiteX5" fmla="*/ 4791 w 255935"/>
                <a:gd name="connsiteY5" fmla="*/ 14586 h 257372"/>
                <a:gd name="connsiteX0" fmla="*/ 4791 w 249000"/>
                <a:gd name="connsiteY0" fmla="*/ 14586 h 267003"/>
                <a:gd name="connsiteX1" fmla="*/ 228216 w 249000"/>
                <a:gd name="connsiteY1" fmla="*/ 247782 h 267003"/>
                <a:gd name="connsiteX2" fmla="*/ 229342 w 249000"/>
                <a:gd name="connsiteY2" fmla="*/ 248435 h 267003"/>
                <a:gd name="connsiteX3" fmla="*/ 247266 w 249000"/>
                <a:gd name="connsiteY3" fmla="*/ 204919 h 267003"/>
                <a:gd name="connsiteX4" fmla="*/ 180591 w 249000"/>
                <a:gd name="connsiteY4" fmla="*/ 133482 h 267003"/>
                <a:gd name="connsiteX5" fmla="*/ 78369 w 249000"/>
                <a:gd name="connsiteY5" fmla="*/ 1229 h 267003"/>
                <a:gd name="connsiteX6" fmla="*/ 4791 w 249000"/>
                <a:gd name="connsiteY6" fmla="*/ 14586 h 267003"/>
                <a:gd name="connsiteX0" fmla="*/ 4791 w 285809"/>
                <a:gd name="connsiteY0" fmla="*/ 14586 h 281294"/>
                <a:gd name="connsiteX1" fmla="*/ 228216 w 285809"/>
                <a:gd name="connsiteY1" fmla="*/ 247782 h 281294"/>
                <a:gd name="connsiteX2" fmla="*/ 285524 w 285809"/>
                <a:gd name="connsiteY2" fmla="*/ 275413 h 281294"/>
                <a:gd name="connsiteX3" fmla="*/ 247266 w 285809"/>
                <a:gd name="connsiteY3" fmla="*/ 204919 h 281294"/>
                <a:gd name="connsiteX4" fmla="*/ 180591 w 285809"/>
                <a:gd name="connsiteY4" fmla="*/ 133482 h 281294"/>
                <a:gd name="connsiteX5" fmla="*/ 78369 w 285809"/>
                <a:gd name="connsiteY5" fmla="*/ 1229 h 281294"/>
                <a:gd name="connsiteX6" fmla="*/ 4791 w 285809"/>
                <a:gd name="connsiteY6" fmla="*/ 14586 h 281294"/>
                <a:gd name="connsiteX0" fmla="*/ 4791 w 321429"/>
                <a:gd name="connsiteY0" fmla="*/ 14586 h 357670"/>
                <a:gd name="connsiteX1" fmla="*/ 228216 w 321429"/>
                <a:gd name="connsiteY1" fmla="*/ 247782 h 357670"/>
                <a:gd name="connsiteX2" fmla="*/ 321295 w 321429"/>
                <a:gd name="connsiteY2" fmla="*/ 357084 h 357670"/>
                <a:gd name="connsiteX3" fmla="*/ 247266 w 321429"/>
                <a:gd name="connsiteY3" fmla="*/ 204919 h 357670"/>
                <a:gd name="connsiteX4" fmla="*/ 180591 w 321429"/>
                <a:gd name="connsiteY4" fmla="*/ 133482 h 357670"/>
                <a:gd name="connsiteX5" fmla="*/ 78369 w 321429"/>
                <a:gd name="connsiteY5" fmla="*/ 1229 h 357670"/>
                <a:gd name="connsiteX6" fmla="*/ 4791 w 321429"/>
                <a:gd name="connsiteY6" fmla="*/ 14586 h 357670"/>
                <a:gd name="connsiteX0" fmla="*/ 5170 w 321808"/>
                <a:gd name="connsiteY0" fmla="*/ 29778 h 372862"/>
                <a:gd name="connsiteX1" fmla="*/ 228595 w 321808"/>
                <a:gd name="connsiteY1" fmla="*/ 262974 h 372862"/>
                <a:gd name="connsiteX2" fmla="*/ 321674 w 321808"/>
                <a:gd name="connsiteY2" fmla="*/ 372276 h 372862"/>
                <a:gd name="connsiteX3" fmla="*/ 247645 w 321808"/>
                <a:gd name="connsiteY3" fmla="*/ 220111 h 372862"/>
                <a:gd name="connsiteX4" fmla="*/ 180970 w 321808"/>
                <a:gd name="connsiteY4" fmla="*/ 148674 h 372862"/>
                <a:gd name="connsiteX5" fmla="*/ 75026 w 321808"/>
                <a:gd name="connsiteY5" fmla="*/ 0 h 372862"/>
                <a:gd name="connsiteX6" fmla="*/ 5170 w 321808"/>
                <a:gd name="connsiteY6" fmla="*/ 29778 h 372862"/>
                <a:gd name="connsiteX0" fmla="*/ 4762 w 329635"/>
                <a:gd name="connsiteY0" fmla="*/ 69627 h 372810"/>
                <a:gd name="connsiteX1" fmla="*/ 236422 w 329635"/>
                <a:gd name="connsiteY1" fmla="*/ 262974 h 372810"/>
                <a:gd name="connsiteX2" fmla="*/ 329501 w 329635"/>
                <a:gd name="connsiteY2" fmla="*/ 372276 h 372810"/>
                <a:gd name="connsiteX3" fmla="*/ 255472 w 329635"/>
                <a:gd name="connsiteY3" fmla="*/ 220111 h 372810"/>
                <a:gd name="connsiteX4" fmla="*/ 188797 w 329635"/>
                <a:gd name="connsiteY4" fmla="*/ 148674 h 372810"/>
                <a:gd name="connsiteX5" fmla="*/ 82853 w 329635"/>
                <a:gd name="connsiteY5" fmla="*/ 0 h 372810"/>
                <a:gd name="connsiteX6" fmla="*/ 4762 w 329635"/>
                <a:gd name="connsiteY6" fmla="*/ 69627 h 3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635" h="372810">
                  <a:moveTo>
                    <a:pt x="4762" y="69627"/>
                  </a:moveTo>
                  <a:cubicBezTo>
                    <a:pt x="30357" y="113456"/>
                    <a:pt x="182299" y="212533"/>
                    <a:pt x="236422" y="262974"/>
                  </a:cubicBezTo>
                  <a:cubicBezTo>
                    <a:pt x="290545" y="313415"/>
                    <a:pt x="326326" y="379420"/>
                    <a:pt x="329501" y="372276"/>
                  </a:cubicBezTo>
                  <a:cubicBezTo>
                    <a:pt x="332676" y="365132"/>
                    <a:pt x="278923" y="257378"/>
                    <a:pt x="255472" y="220111"/>
                  </a:cubicBezTo>
                  <a:cubicBezTo>
                    <a:pt x="232021" y="182844"/>
                    <a:pt x="219166" y="174638"/>
                    <a:pt x="188797" y="148674"/>
                  </a:cubicBezTo>
                  <a:cubicBezTo>
                    <a:pt x="158428" y="122710"/>
                    <a:pt x="112153" y="19816"/>
                    <a:pt x="82853" y="0"/>
                  </a:cubicBezTo>
                  <a:cubicBezTo>
                    <a:pt x="64190" y="34748"/>
                    <a:pt x="-20833" y="25798"/>
                    <a:pt x="4762" y="69627"/>
                  </a:cubicBezTo>
                  <a:close/>
                </a:path>
              </a:pathLst>
            </a:custGeom>
            <a:gr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353" y="2211710"/>
            <a:ext cx="1044725" cy="1044725"/>
          </a:xfrm>
          <a:prstGeom prst="rect">
            <a:avLst/>
          </a:prstGeom>
        </p:spPr>
      </p:pic>
      <p:grpSp>
        <p:nvGrpSpPr>
          <p:cNvPr id="61" name="Group 60"/>
          <p:cNvGrpSpPr/>
          <p:nvPr/>
        </p:nvGrpSpPr>
        <p:grpSpPr>
          <a:xfrm>
            <a:off x="2051720" y="3685821"/>
            <a:ext cx="766287" cy="451400"/>
            <a:chOff x="3365332" y="2270944"/>
            <a:chExt cx="766287" cy="451400"/>
          </a:xfrm>
        </p:grpSpPr>
        <p:cxnSp>
          <p:nvCxnSpPr>
            <p:cNvPr id="62" name="Straight Arrow Connector 61"/>
            <p:cNvCxnSpPr/>
            <p:nvPr/>
          </p:nvCxnSpPr>
          <p:spPr>
            <a:xfrm rot="20220000" flipH="1">
              <a:off x="3365332" y="2692701"/>
              <a:ext cx="154691" cy="29643"/>
            </a:xfrm>
            <a:prstGeom prst="straightConnector1">
              <a:avLst/>
            </a:prstGeom>
            <a:ln w="57150" cmpd="dbl">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3" name="Round Diagonal Corner Rectangle 62"/>
            <p:cNvSpPr/>
            <p:nvPr/>
          </p:nvSpPr>
          <p:spPr>
            <a:xfrm>
              <a:off x="3491880" y="2270944"/>
              <a:ext cx="639739" cy="408623"/>
            </a:xfrm>
            <a:prstGeom prst="round2DiagRect">
              <a:avLst/>
            </a:prstGeom>
            <a:solidFill>
              <a:srgbClr val="FFC000"/>
            </a:solidFill>
            <a:ln>
              <a:solidFill>
                <a:schemeClr val="tx1"/>
              </a:solidFill>
            </a:ln>
          </p:spPr>
          <p:txBody>
            <a:bodyPr wrap="none">
              <a:spAutoFit/>
            </a:bodyPr>
            <a:lstStyle/>
            <a:p>
              <a:r>
                <a:rPr lang="en-US" dirty="0" smtClean="0">
                  <a:latin typeface="Bookman Old Style" panose="02050604050505020204" pitchFamily="18" charset="0"/>
                </a:rPr>
                <a:t>Soil</a:t>
              </a:r>
              <a:endParaRPr lang="en-US" dirty="0"/>
            </a:p>
          </p:txBody>
        </p:sp>
      </p:grpSp>
      <p:sp>
        <p:nvSpPr>
          <p:cNvPr id="45" name="Rectangle 44"/>
          <p:cNvSpPr/>
          <p:nvPr/>
        </p:nvSpPr>
        <p:spPr>
          <a:xfrm>
            <a:off x="532007" y="-1964754"/>
            <a:ext cx="4572000" cy="369332"/>
          </a:xfrm>
          <a:prstGeom prst="rect">
            <a:avLst/>
          </a:prstGeom>
        </p:spPr>
        <p:txBody>
          <a:bodyPr>
            <a:spAutoFit/>
          </a:bodyPr>
          <a:lstStyle/>
          <a:p>
            <a:endParaRPr lang="en-US" dirty="0"/>
          </a:p>
        </p:txBody>
      </p:sp>
      <p:sp>
        <p:nvSpPr>
          <p:cNvPr id="52" name="Rounded Rectangle 51"/>
          <p:cNvSpPr/>
          <p:nvPr/>
        </p:nvSpPr>
        <p:spPr>
          <a:xfrm>
            <a:off x="5104007" y="2528646"/>
            <a:ext cx="3716465"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Water helps in the formation of soil in two ways. </a:t>
            </a:r>
          </a:p>
        </p:txBody>
      </p:sp>
      <p:sp>
        <p:nvSpPr>
          <p:cNvPr id="53" name="Rounded Rectangle 52"/>
          <p:cNvSpPr/>
          <p:nvPr/>
        </p:nvSpPr>
        <p:spPr>
          <a:xfrm>
            <a:off x="4905344" y="2222179"/>
            <a:ext cx="3915128"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One, water could get into the cracks in the rocks formed due to uneven heating by the Sun. </a:t>
            </a:r>
          </a:p>
        </p:txBody>
      </p:sp>
      <p:sp>
        <p:nvSpPr>
          <p:cNvPr id="54" name="Rounded Rectangle 53"/>
          <p:cNvSpPr/>
          <p:nvPr/>
        </p:nvSpPr>
        <p:spPr>
          <a:xfrm>
            <a:off x="4390863" y="2222179"/>
            <a:ext cx="4429609"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If this water later freezes, it would cause the cracks to widen thus the rocks break and form soil.</a:t>
            </a:r>
          </a:p>
        </p:txBody>
      </p:sp>
    </p:spTree>
    <p:extLst>
      <p:ext uri="{BB962C8B-B14F-4D97-AF65-F5344CB8AC3E}">
        <p14:creationId xmlns:p14="http://schemas.microsoft.com/office/powerpoint/2010/main" val="343143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1000"/>
                                        <p:tgtEl>
                                          <p:spTgt spid="53"/>
                                        </p:tgtEl>
                                      </p:cBhvr>
                                    </p:animEffect>
                                    <p:anim calcmode="lin" valueType="num">
                                      <p:cBhvr>
                                        <p:cTn id="22" dur="1000" fill="hold"/>
                                        <p:tgtEl>
                                          <p:spTgt spid="53"/>
                                        </p:tgtEl>
                                        <p:attrNameLst>
                                          <p:attrName>ppt_x</p:attrName>
                                        </p:attrNameLst>
                                      </p:cBhvr>
                                      <p:tavLst>
                                        <p:tav tm="0">
                                          <p:val>
                                            <p:strVal val="#ppt_x"/>
                                          </p:val>
                                        </p:tav>
                                        <p:tav tm="100000">
                                          <p:val>
                                            <p:strVal val="#ppt_x"/>
                                          </p:val>
                                        </p:tav>
                                      </p:tavLst>
                                    </p:anim>
                                    <p:anim calcmode="lin" valueType="num">
                                      <p:cBhvr>
                                        <p:cTn id="23" dur="1000" fill="hold"/>
                                        <p:tgtEl>
                                          <p:spTgt spid="53"/>
                                        </p:tgtEl>
                                        <p:attrNameLst>
                                          <p:attrName>ppt_y</p:attrName>
                                        </p:attrNameLst>
                                      </p:cBhvr>
                                      <p:tavLst>
                                        <p:tav tm="0">
                                          <p:val>
                                            <p:strVal val="#ppt_y+.1"/>
                                          </p:val>
                                        </p:tav>
                                        <p:tav tm="100000">
                                          <p:val>
                                            <p:strVal val="#ppt_y"/>
                                          </p:val>
                                        </p:tav>
                                      </p:tavLst>
                                    </p:anim>
                                  </p:childTnLst>
                                </p:cTn>
                              </p:par>
                              <p:par>
                                <p:cTn id="24" presetID="1"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par>
                                <p:cTn id="38" presetID="22" presetClass="entr" presetSubtype="1"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up)">
                                      <p:cBhvr>
                                        <p:cTn id="40" dur="500"/>
                                        <p:tgtEl>
                                          <p:spTgt spid="4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38"/>
                                        </p:tgtEl>
                                      </p:cBhvr>
                                    </p:animEffect>
                                    <p:set>
                                      <p:cBhvr>
                                        <p:cTn id="49" dur="1" fill="hold">
                                          <p:stCondLst>
                                            <p:cond delay="499"/>
                                          </p:stCondLst>
                                        </p:cTn>
                                        <p:tgtEl>
                                          <p:spTgt spid="38"/>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40"/>
                                        </p:tgtEl>
                                      </p:cBhvr>
                                    </p:animEffect>
                                    <p:set>
                                      <p:cBhvr>
                                        <p:cTn id="52" dur="1" fill="hold">
                                          <p:stCondLst>
                                            <p:cond delay="499"/>
                                          </p:stCondLst>
                                        </p:cTn>
                                        <p:tgtEl>
                                          <p:spTgt spid="40"/>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2"/>
                                        </p:tgtEl>
                                      </p:cBhvr>
                                    </p:animEffect>
                                    <p:set>
                                      <p:cBhvr>
                                        <p:cTn id="58" dur="1" fill="hold">
                                          <p:stCondLst>
                                            <p:cond delay="499"/>
                                          </p:stCondLst>
                                        </p:cTn>
                                        <p:tgtEl>
                                          <p:spTgt spid="4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43"/>
                                        </p:tgtEl>
                                      </p:cBhvr>
                                    </p:animEffect>
                                    <p:set>
                                      <p:cBhvr>
                                        <p:cTn id="64" dur="1" fill="hold">
                                          <p:stCondLst>
                                            <p:cond delay="499"/>
                                          </p:stCondLst>
                                        </p:cTn>
                                        <p:tgtEl>
                                          <p:spTgt spid="4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46"/>
                                        </p:tgtEl>
                                        <p:attrNameLst>
                                          <p:attrName>style.visibility</p:attrName>
                                        </p:attrNameLst>
                                      </p:cBhvr>
                                      <p:to>
                                        <p:strVal val="hidden"/>
                                      </p:to>
                                    </p:set>
                                  </p:childTnLst>
                                </p:cTn>
                              </p:par>
                              <p:par>
                                <p:cTn id="70" presetID="42"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000"/>
                                        <p:tgtEl>
                                          <p:spTgt spid="54"/>
                                        </p:tgtEl>
                                      </p:cBhvr>
                                    </p:animEffect>
                                    <p:anim calcmode="lin" valueType="num">
                                      <p:cBhvr>
                                        <p:cTn id="73" dur="1000" fill="hold"/>
                                        <p:tgtEl>
                                          <p:spTgt spid="54"/>
                                        </p:tgtEl>
                                        <p:attrNameLst>
                                          <p:attrName>ppt_x</p:attrName>
                                        </p:attrNameLst>
                                      </p:cBhvr>
                                      <p:tavLst>
                                        <p:tav tm="0">
                                          <p:val>
                                            <p:strVal val="#ppt_x"/>
                                          </p:val>
                                        </p:tav>
                                        <p:tav tm="100000">
                                          <p:val>
                                            <p:strVal val="#ppt_x"/>
                                          </p:val>
                                        </p:tav>
                                      </p:tavLst>
                                    </p:anim>
                                    <p:anim calcmode="lin" valueType="num">
                                      <p:cBhvr>
                                        <p:cTn id="74" dur="1000" fill="hold"/>
                                        <p:tgtEl>
                                          <p:spTgt spid="54"/>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37"/>
                                        </p:tgtEl>
                                      </p:cBhvr>
                                    </p:animEffect>
                                    <p:set>
                                      <p:cBhvr>
                                        <p:cTn id="88" dur="1" fill="hold">
                                          <p:stCondLst>
                                            <p:cond delay="499"/>
                                          </p:stCondLst>
                                        </p:cTn>
                                        <p:tgtEl>
                                          <p:spTgt spid="37"/>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44"/>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
                                        </p:tgtEl>
                                        <p:attrNameLst>
                                          <p:attrName>style.visibility</p:attrName>
                                        </p:attrNameLst>
                                      </p:cBhvr>
                                      <p:to>
                                        <p:strVal val="hidden"/>
                                      </p:to>
                                    </p:set>
                                  </p:childTnLst>
                                </p:cTn>
                              </p:par>
                              <p:par>
                                <p:cTn id="95" presetID="10" presetClass="entr" presetSubtype="0"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8"/>
                                        </p:tgtEl>
                                        <p:attrNameLst>
                                          <p:attrName>style.visibility</p:attrName>
                                        </p:attrNameLst>
                                      </p:cBhvr>
                                      <p:to>
                                        <p:strVal val="hidden"/>
                                      </p:to>
                                    </p:set>
                                  </p:childTnLst>
                                </p:cTn>
                              </p:par>
                              <p:par>
                                <p:cTn id="102" presetID="10" presetClass="entr" presetSubtype="0" fill="hold"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fade">
                                      <p:cBhvr>
                                        <p:cTn id="104" dur="500"/>
                                        <p:tgtEl>
                                          <p:spTgt spid="5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fill="hold" nodeType="click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wipe(right)">
                                      <p:cBhvr>
                                        <p:cTn id="109" dur="500"/>
                                        <p:tgtEl>
                                          <p:spTgt spid="61"/>
                                        </p:tgtEl>
                                      </p:cBhvr>
                                    </p:animEffect>
                                  </p:childTnLst>
                                </p:cTn>
                              </p:par>
                              <p:par>
                                <p:cTn id="110" presetID="1" presetClass="exit" presetSubtype="0" fill="hold" grpId="1" nodeType="withEffect">
                                  <p:stCondLst>
                                    <p:cond delay="0"/>
                                  </p:stCondLst>
                                  <p:childTnLst>
                                    <p:set>
                                      <p:cBhvr>
                                        <p:cTn id="111"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18" grpId="0" animBg="1"/>
      <p:bldP spid="18" grpId="1" animBg="1"/>
      <p:bldP spid="52" grpId="0" animBg="1"/>
      <p:bldP spid="52" grpId="1" animBg="1"/>
      <p:bldP spid="53" grpId="0" animBg="1"/>
      <p:bldP spid="53" grpId="1" animBg="1"/>
      <p:bldP spid="54" grpId="0" animBg="1"/>
      <p:bldP spid="5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43239" y="2219603"/>
            <a:ext cx="4550770" cy="27319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sp>
        <p:nvSpPr>
          <p:cNvPr id="45" name="Rectangle 44"/>
          <p:cNvSpPr/>
          <p:nvPr/>
        </p:nvSpPr>
        <p:spPr>
          <a:xfrm>
            <a:off x="532007" y="-1964754"/>
            <a:ext cx="4572000" cy="369332"/>
          </a:xfrm>
          <a:prstGeom prst="rect">
            <a:avLst/>
          </a:prstGeom>
        </p:spPr>
        <p:txBody>
          <a:bodyPr>
            <a:spAutoFit/>
          </a:bodyPr>
          <a:lstStyle/>
          <a:p>
            <a:endParaRPr lang="en-US" dirty="0"/>
          </a:p>
        </p:txBody>
      </p:sp>
      <p:sp>
        <p:nvSpPr>
          <p:cNvPr id="52" name="Rounded Rectangle 51"/>
          <p:cNvSpPr/>
          <p:nvPr/>
        </p:nvSpPr>
        <p:spPr>
          <a:xfrm>
            <a:off x="4570054" y="2216701"/>
            <a:ext cx="4334891"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effectLst>
                  <a:glow rad="127000">
                    <a:schemeClr val="bg1"/>
                  </a:glow>
                </a:effectLst>
                <a:latin typeface="Bookman Old Style" pitchFamily="18" charset="0"/>
              </a:rPr>
              <a:t>Flowing </a:t>
            </a:r>
            <a:r>
              <a:rPr lang="en-US" dirty="0">
                <a:effectLst>
                  <a:glow rad="127000">
                    <a:schemeClr val="bg1"/>
                  </a:glow>
                </a:effectLst>
                <a:latin typeface="Bookman Old Style" pitchFamily="18" charset="0"/>
              </a:rPr>
              <a:t>water wears away even hard rock over long periods of time.</a:t>
            </a:r>
          </a:p>
        </p:txBody>
      </p:sp>
      <p:sp>
        <p:nvSpPr>
          <p:cNvPr id="55" name="Rounded Rectangle 54"/>
          <p:cNvSpPr/>
          <p:nvPr/>
        </p:nvSpPr>
        <p:spPr>
          <a:xfrm>
            <a:off x="4039484" y="2216701"/>
            <a:ext cx="4865461"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Fast flowing water often carries </a:t>
            </a:r>
            <a:r>
              <a:rPr lang="en-US" dirty="0" smtClean="0">
                <a:effectLst>
                  <a:glow rad="127000">
                    <a:schemeClr val="bg1"/>
                  </a:glow>
                </a:effectLst>
                <a:latin typeface="Bookman Old Style" pitchFamily="18" charset="0"/>
              </a:rPr>
              <a:t>big and </a:t>
            </a:r>
            <a:r>
              <a:rPr lang="en-US" dirty="0">
                <a:effectLst>
                  <a:glow rad="127000">
                    <a:schemeClr val="bg1"/>
                  </a:glow>
                </a:effectLst>
                <a:latin typeface="Bookman Old Style" pitchFamily="18" charset="0"/>
              </a:rPr>
              <a:t>small </a:t>
            </a:r>
            <a:r>
              <a:rPr lang="en-US" dirty="0" smtClean="0">
                <a:effectLst>
                  <a:glow rad="127000">
                    <a:schemeClr val="bg1"/>
                  </a:glow>
                </a:effectLst>
                <a:latin typeface="Bookman Old Style" pitchFamily="18" charset="0"/>
              </a:rPr>
              <a:t>particles of </a:t>
            </a:r>
            <a:r>
              <a:rPr lang="en-US" dirty="0">
                <a:effectLst>
                  <a:glow rad="127000">
                    <a:schemeClr val="bg1"/>
                  </a:glow>
                </a:effectLst>
                <a:latin typeface="Bookman Old Style" pitchFamily="18" charset="0"/>
              </a:rPr>
              <a:t>rock downstream. </a:t>
            </a:r>
          </a:p>
        </p:txBody>
      </p:sp>
      <p:sp>
        <p:nvSpPr>
          <p:cNvPr id="64" name="Rounded Rectangle 63"/>
          <p:cNvSpPr/>
          <p:nvPr/>
        </p:nvSpPr>
        <p:spPr>
          <a:xfrm>
            <a:off x="463654" y="2216701"/>
            <a:ext cx="8441292"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These rocks rub against other rocks and the resultant abrasion causes the rocks to wear down into smaller and smaller particles. </a:t>
            </a:r>
          </a:p>
        </p:txBody>
      </p:sp>
      <p:grpSp>
        <p:nvGrpSpPr>
          <p:cNvPr id="31" name="Group 30"/>
          <p:cNvGrpSpPr/>
          <p:nvPr/>
        </p:nvGrpSpPr>
        <p:grpSpPr>
          <a:xfrm>
            <a:off x="6686730" y="2756095"/>
            <a:ext cx="2327975" cy="351390"/>
            <a:chOff x="4562402" y="765972"/>
            <a:chExt cx="2327975" cy="351390"/>
          </a:xfrm>
        </p:grpSpPr>
        <p:sp>
          <p:nvSpPr>
            <p:cNvPr id="32" name="Rounded Rectangular Callout 31"/>
            <p:cNvSpPr/>
            <p:nvPr/>
          </p:nvSpPr>
          <p:spPr>
            <a:xfrm>
              <a:off x="4570532" y="765972"/>
              <a:ext cx="923792" cy="351390"/>
            </a:xfrm>
            <a:prstGeom prst="wedgeRoundRectCallout">
              <a:avLst>
                <a:gd name="adj1" fmla="val -12332"/>
                <a:gd name="adj2" fmla="val -123946"/>
                <a:gd name="adj3" fmla="val 16667"/>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3" name="TextBox 32"/>
            <p:cNvSpPr txBox="1"/>
            <p:nvPr/>
          </p:nvSpPr>
          <p:spPr>
            <a:xfrm>
              <a:off x="4562402" y="773343"/>
              <a:ext cx="2327975" cy="338554"/>
            </a:xfrm>
            <a:prstGeom prst="rect">
              <a:avLst/>
            </a:prstGeom>
            <a:noFill/>
            <a:ln>
              <a:noFill/>
            </a:ln>
          </p:spPr>
          <p:txBody>
            <a:bodyPr wrap="square" rtlCol="0">
              <a:spAutoFit/>
            </a:bodyPr>
            <a:lstStyle/>
            <a:p>
              <a:r>
                <a:rPr lang="en-US" sz="1600" dirty="0" smtClean="0">
                  <a:latin typeface="Bookman Old Style" panose="02050604050505020204" pitchFamily="18" charset="0"/>
                </a:rPr>
                <a:t>Friction</a:t>
              </a:r>
              <a:endParaRPr lang="en-US" sz="1600" dirty="0">
                <a:latin typeface="Bookman Old Style" panose="02050604050505020204" pitchFamily="18" charset="0"/>
              </a:endParaRPr>
            </a:p>
          </p:txBody>
        </p:sp>
      </p:grpSp>
    </p:spTree>
    <p:extLst>
      <p:ext uri="{BB962C8B-B14F-4D97-AF65-F5344CB8AC3E}">
        <p14:creationId xmlns:p14="http://schemas.microsoft.com/office/powerpoint/2010/main" val="162233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000"/>
                                        <p:tgtEl>
                                          <p:spTgt spid="52"/>
                                        </p:tgtEl>
                                      </p:cBhvr>
                                    </p:animEffect>
                                    <p:anim calcmode="lin" valueType="num">
                                      <p:cBhvr>
                                        <p:cTn id="11" dur="1000" fill="hold"/>
                                        <p:tgtEl>
                                          <p:spTgt spid="52"/>
                                        </p:tgtEl>
                                        <p:attrNameLst>
                                          <p:attrName>ppt_x</p:attrName>
                                        </p:attrNameLst>
                                      </p:cBhvr>
                                      <p:tavLst>
                                        <p:tav tm="0">
                                          <p:val>
                                            <p:strVal val="#ppt_x"/>
                                          </p:val>
                                        </p:tav>
                                        <p:tav tm="100000">
                                          <p:val>
                                            <p:strVal val="#ppt_x"/>
                                          </p:val>
                                        </p:tav>
                                      </p:tavLst>
                                    </p:anim>
                                    <p:anim calcmode="lin" valueType="num">
                                      <p:cBhvr>
                                        <p:cTn id="12"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55"/>
                                        </p:tgtEl>
                                        <p:attrNameLst>
                                          <p:attrName>style.visibility</p:attrName>
                                        </p:attrNameLst>
                                      </p:cBhvr>
                                      <p:to>
                                        <p:strVal val="hidden"/>
                                      </p:to>
                                    </p:set>
                                  </p:childTnLst>
                                </p:cTn>
                              </p:par>
                              <p:par>
                                <p:cTn id="26" presetID="42"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anim calcmode="lin" valueType="num">
                                      <p:cBhvr>
                                        <p:cTn id="29" dur="1000" fill="hold"/>
                                        <p:tgtEl>
                                          <p:spTgt spid="64"/>
                                        </p:tgtEl>
                                        <p:attrNameLst>
                                          <p:attrName>ppt_x</p:attrName>
                                        </p:attrNameLst>
                                      </p:cBhvr>
                                      <p:tavLst>
                                        <p:tav tm="0">
                                          <p:val>
                                            <p:strVal val="#ppt_x"/>
                                          </p:val>
                                        </p:tav>
                                        <p:tav tm="100000">
                                          <p:val>
                                            <p:strVal val="#ppt_x"/>
                                          </p:val>
                                        </p:tav>
                                      </p:tavLst>
                                    </p:anim>
                                    <p:anim calcmode="lin" valueType="num">
                                      <p:cBhvr>
                                        <p:cTn id="3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2" grpId="0" animBg="1"/>
      <p:bldP spid="52" grpId="1" animBg="1"/>
      <p:bldP spid="55" grpId="0" animBg="1"/>
      <p:bldP spid="55" grpId="1" animBg="1"/>
      <p:bldP spid="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53" y="2186633"/>
            <a:ext cx="3744417" cy="2546842"/>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53" y="2178942"/>
            <a:ext cx="3762375" cy="2562225"/>
          </a:xfrm>
          <a:prstGeom prst="rect">
            <a:avLst/>
          </a:prstGeom>
        </p:spPr>
      </p:pic>
      <p:grpSp>
        <p:nvGrpSpPr>
          <p:cNvPr id="9" name="Group 8"/>
          <p:cNvGrpSpPr/>
          <p:nvPr/>
        </p:nvGrpSpPr>
        <p:grpSpPr>
          <a:xfrm rot="768227">
            <a:off x="1837928" y="2975221"/>
            <a:ext cx="3399218" cy="1638336"/>
            <a:chOff x="1964870" y="2585941"/>
            <a:chExt cx="3399218" cy="1638336"/>
          </a:xfrm>
        </p:grpSpPr>
        <p:sp>
          <p:nvSpPr>
            <p:cNvPr id="7" name="Isosceles Triangle 6"/>
            <p:cNvSpPr/>
            <p:nvPr/>
          </p:nvSpPr>
          <p:spPr>
            <a:xfrm rot="15681417">
              <a:off x="2586765" y="2185802"/>
              <a:ext cx="1416580" cy="2660369"/>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60704"/>
                <a:gd name="connsiteY0" fmla="*/ 2615358 h 2615358"/>
                <a:gd name="connsiteX1" fmla="*/ 322852 w 1060704"/>
                <a:gd name="connsiteY1" fmla="*/ 0 h 2615358"/>
                <a:gd name="connsiteX2" fmla="*/ 1060704 w 1060704"/>
                <a:gd name="connsiteY2" fmla="*/ 2615358 h 2615358"/>
                <a:gd name="connsiteX3" fmla="*/ 0 w 1060704"/>
                <a:gd name="connsiteY3" fmla="*/ 2615358 h 2615358"/>
                <a:gd name="connsiteX0" fmla="*/ 0 w 1302253"/>
                <a:gd name="connsiteY0" fmla="*/ 2615358 h 2615358"/>
                <a:gd name="connsiteX1" fmla="*/ 322852 w 1302253"/>
                <a:gd name="connsiteY1" fmla="*/ 0 h 2615358"/>
                <a:gd name="connsiteX2" fmla="*/ 1302253 w 1302253"/>
                <a:gd name="connsiteY2" fmla="*/ 2542607 h 2615358"/>
                <a:gd name="connsiteX3" fmla="*/ 0 w 1302253"/>
                <a:gd name="connsiteY3" fmla="*/ 2615358 h 2615358"/>
                <a:gd name="connsiteX0" fmla="*/ 0 w 1416580"/>
                <a:gd name="connsiteY0" fmla="*/ 2660369 h 2660369"/>
                <a:gd name="connsiteX1" fmla="*/ 437179 w 1416580"/>
                <a:gd name="connsiteY1" fmla="*/ 0 h 2660369"/>
                <a:gd name="connsiteX2" fmla="*/ 1416580 w 1416580"/>
                <a:gd name="connsiteY2" fmla="*/ 2542607 h 2660369"/>
                <a:gd name="connsiteX3" fmla="*/ 0 w 1416580"/>
                <a:gd name="connsiteY3" fmla="*/ 2660369 h 2660369"/>
              </a:gdLst>
              <a:ahLst/>
              <a:cxnLst>
                <a:cxn ang="0">
                  <a:pos x="connsiteX0" y="connsiteY0"/>
                </a:cxn>
                <a:cxn ang="0">
                  <a:pos x="connsiteX1" y="connsiteY1"/>
                </a:cxn>
                <a:cxn ang="0">
                  <a:pos x="connsiteX2" y="connsiteY2"/>
                </a:cxn>
                <a:cxn ang="0">
                  <a:pos x="connsiteX3" y="connsiteY3"/>
                </a:cxn>
              </a:cxnLst>
              <a:rect l="l" t="t" r="r" b="b"/>
              <a:pathLst>
                <a:path w="1416580" h="2660369">
                  <a:moveTo>
                    <a:pt x="0" y="2660369"/>
                  </a:moveTo>
                  <a:lnTo>
                    <a:pt x="437179" y="0"/>
                  </a:lnTo>
                  <a:lnTo>
                    <a:pt x="1416580" y="2542607"/>
                  </a:lnTo>
                  <a:lnTo>
                    <a:pt x="0" y="2660369"/>
                  </a:lnTo>
                  <a:close/>
                </a:path>
              </a:pathLst>
            </a:custGeom>
            <a:solidFill>
              <a:srgbClr val="FFFF00">
                <a:alpha val="2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2276" y="2585941"/>
              <a:ext cx="1541812" cy="1439875"/>
            </a:xfrm>
            <a:prstGeom prst="ellipse">
              <a:avLst/>
            </a:prstGeom>
            <a:ln w="19050">
              <a:solidFill>
                <a:schemeClr val="tx1"/>
              </a:solidFill>
            </a:ln>
          </p:spPr>
        </p:pic>
      </p:grpSp>
      <p:sp>
        <p:nvSpPr>
          <p:cNvPr id="31" name="Rounded Rectangle 30"/>
          <p:cNvSpPr/>
          <p:nvPr/>
        </p:nvSpPr>
        <p:spPr>
          <a:xfrm>
            <a:off x="3594970" y="2178942"/>
            <a:ext cx="4649438" cy="408623"/>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smtClean="0">
                <a:effectLst>
                  <a:glow rad="127000">
                    <a:schemeClr val="bg1"/>
                  </a:glow>
                </a:effectLst>
                <a:latin typeface="Bookman Old Style" pitchFamily="18" charset="0"/>
              </a:rPr>
              <a:t>Strong </a:t>
            </a:r>
            <a:r>
              <a:rPr lang="en-US" dirty="0">
                <a:effectLst>
                  <a:glow rad="127000">
                    <a:schemeClr val="bg1"/>
                  </a:glow>
                </a:effectLst>
                <a:latin typeface="Bookman Old Style" pitchFamily="18" charset="0"/>
              </a:rPr>
              <a:t>winds also erode rocks down. </a:t>
            </a:r>
          </a:p>
        </p:txBody>
      </p:sp>
      <p:sp>
        <p:nvSpPr>
          <p:cNvPr id="33" name="Rounded Rectangle 32"/>
          <p:cNvSpPr/>
          <p:nvPr/>
        </p:nvSpPr>
        <p:spPr>
          <a:xfrm>
            <a:off x="3335399" y="2186633"/>
            <a:ext cx="5485073"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The wind also carries sand from one place to the other like water does. </a:t>
            </a:r>
          </a:p>
        </p:txBody>
      </p:sp>
    </p:spTree>
    <p:extLst>
      <p:ext uri="{BB962C8B-B14F-4D97-AF65-F5344CB8AC3E}">
        <p14:creationId xmlns:p14="http://schemas.microsoft.com/office/powerpoint/2010/main" val="367343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6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42"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pic>
        <p:nvPicPr>
          <p:cNvPr id="1026" name="Picture 2" descr="\\192.168.1.18\mt_school\Bio images\rock_02_png___by_alzstock-d5r85e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269" y="2355726"/>
            <a:ext cx="2752725" cy="24987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rot="360000" flipV="1">
            <a:off x="2339752" y="3291830"/>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360000" flipV="1">
            <a:off x="2195736" y="3271340"/>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360000" flipV="1">
            <a:off x="2220246" y="3363838"/>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360000" flipV="1">
            <a:off x="2332576" y="3402973"/>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360000" flipV="1">
            <a:off x="2438049" y="3332000"/>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360000" flipV="1">
            <a:off x="2304635" y="3225621"/>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360000" flipV="1">
            <a:off x="2423345" y="3202761"/>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flipV="1">
            <a:off x="1691680" y="3495008"/>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flipV="1">
            <a:off x="1547664" y="3474518"/>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flipV="1">
            <a:off x="1572174" y="3567016"/>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flipV="1">
            <a:off x="1684504" y="3606151"/>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flipV="1">
            <a:off x="1789977" y="3535178"/>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flipV="1">
            <a:off x="1656563" y="3428799"/>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flipV="1">
            <a:off x="1775273" y="3405939"/>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flipV="1">
            <a:off x="2555776" y="3956963"/>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flipV="1">
            <a:off x="2411760" y="3936473"/>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flipV="1">
            <a:off x="2436270" y="4028971"/>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flipV="1">
            <a:off x="2548600" y="4068106"/>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flipV="1">
            <a:off x="2654073" y="3997133"/>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flipV="1">
            <a:off x="2520659" y="3890754"/>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flipV="1">
            <a:off x="2639369" y="3867894"/>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V="1">
            <a:off x="1691680" y="3020859"/>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flipV="1">
            <a:off x="1547664" y="3000369"/>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flipV="1">
            <a:off x="1572174" y="3092867"/>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flipV="1">
            <a:off x="1684504" y="3132002"/>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flipV="1">
            <a:off x="1789977" y="3061029"/>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flipV="1">
            <a:off x="1656563" y="2954650"/>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flipV="1">
            <a:off x="1775273" y="2931790"/>
            <a:ext cx="45719" cy="45719"/>
          </a:xfrm>
          <a:prstGeom prst="ellipse">
            <a:avLst/>
          </a:prstGeom>
          <a:solidFill>
            <a:srgbClr val="92D050"/>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21" y="2598920"/>
            <a:ext cx="2900660" cy="1936191"/>
          </a:xfrm>
          <a:prstGeom prst="ellipse">
            <a:avLst/>
          </a:prstGeom>
          <a:effectLst>
            <a:softEdge rad="317500"/>
          </a:effectLst>
        </p:spPr>
      </p:pic>
      <p:sp>
        <p:nvSpPr>
          <p:cNvPr id="61" name="Rounded Rectangle 60"/>
          <p:cNvSpPr/>
          <p:nvPr/>
        </p:nvSpPr>
        <p:spPr>
          <a:xfrm>
            <a:off x="3374987" y="2222179"/>
            <a:ext cx="5485073"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While growing, they release certain substances that cause the rock surface to powder down and form a thin layer of soil. </a:t>
            </a:r>
          </a:p>
        </p:txBody>
      </p:sp>
      <p:sp>
        <p:nvSpPr>
          <p:cNvPr id="62" name="Rounded Rectangle 61"/>
          <p:cNvSpPr/>
          <p:nvPr/>
        </p:nvSpPr>
        <p:spPr>
          <a:xfrm>
            <a:off x="4430451" y="2222179"/>
            <a:ext cx="4429609"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Living organisms also influence the formation of soil. </a:t>
            </a:r>
          </a:p>
        </p:txBody>
      </p:sp>
      <p:sp>
        <p:nvSpPr>
          <p:cNvPr id="63" name="Rounded Rectangle 62"/>
          <p:cNvSpPr/>
          <p:nvPr/>
        </p:nvSpPr>
        <p:spPr>
          <a:xfrm>
            <a:off x="4430451" y="2222179"/>
            <a:ext cx="4429609" cy="715089"/>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The lichen grows on the surface of rocks. </a:t>
            </a:r>
          </a:p>
        </p:txBody>
      </p:sp>
    </p:spTree>
    <p:extLst>
      <p:ext uri="{BB962C8B-B14F-4D97-AF65-F5344CB8AC3E}">
        <p14:creationId xmlns:p14="http://schemas.microsoft.com/office/powerpoint/2010/main" val="256010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anim calcmode="lin" valueType="num">
                                      <p:cBhvr>
                                        <p:cTn id="8" dur="1000" fill="hold"/>
                                        <p:tgtEl>
                                          <p:spTgt spid="62"/>
                                        </p:tgtEl>
                                        <p:attrNameLst>
                                          <p:attrName>ppt_x</p:attrName>
                                        </p:attrNameLst>
                                      </p:cBhvr>
                                      <p:tavLst>
                                        <p:tav tm="0">
                                          <p:val>
                                            <p:strVal val="#ppt_x"/>
                                          </p:val>
                                        </p:tav>
                                        <p:tav tm="100000">
                                          <p:val>
                                            <p:strVal val="#ppt_x"/>
                                          </p:val>
                                        </p:tav>
                                      </p:tavLst>
                                    </p:anim>
                                    <p:anim calcmode="lin" valueType="num">
                                      <p:cBhvr>
                                        <p:cTn id="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62"/>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1000"/>
                                        <p:tgtEl>
                                          <p:spTgt spid="63"/>
                                        </p:tgtEl>
                                      </p:cBhvr>
                                    </p:animEffect>
                                    <p:anim calcmode="lin" valueType="num">
                                      <p:cBhvr>
                                        <p:cTn id="17" dur="1000" fill="hold"/>
                                        <p:tgtEl>
                                          <p:spTgt spid="63"/>
                                        </p:tgtEl>
                                        <p:attrNameLst>
                                          <p:attrName>ppt_x</p:attrName>
                                        </p:attrNameLst>
                                      </p:cBhvr>
                                      <p:tavLst>
                                        <p:tav tm="0">
                                          <p:val>
                                            <p:strVal val="#ppt_x"/>
                                          </p:val>
                                        </p:tav>
                                        <p:tav tm="100000">
                                          <p:val>
                                            <p:strVal val="#ppt_x"/>
                                          </p:val>
                                        </p:tav>
                                      </p:tavLst>
                                    </p:anim>
                                    <p:anim calcmode="lin" valueType="num">
                                      <p:cBhvr>
                                        <p:cTn id="18" dur="1000" fill="hold"/>
                                        <p:tgtEl>
                                          <p:spTgt spid="63"/>
                                        </p:tgtEl>
                                        <p:attrNameLst>
                                          <p:attrName>ppt_y</p:attrName>
                                        </p:attrNameLst>
                                      </p:cBhvr>
                                      <p:tavLst>
                                        <p:tav tm="0">
                                          <p:val>
                                            <p:strVal val="#ppt_y+.1"/>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63"/>
                                        </p:tgtEl>
                                        <p:attrNameLst>
                                          <p:attrName>style.visibility</p:attrName>
                                        </p:attrNameLst>
                                      </p:cBhvr>
                                      <p:to>
                                        <p:strVal val="hidden"/>
                                      </p:to>
                                    </p:set>
                                  </p:childTnLst>
                                </p:cTn>
                              </p:par>
                              <p:par>
                                <p:cTn id="79" presetID="42"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1000"/>
                                        <p:tgtEl>
                                          <p:spTgt spid="61"/>
                                        </p:tgtEl>
                                      </p:cBhvr>
                                    </p:animEffect>
                                    <p:anim calcmode="lin" valueType="num">
                                      <p:cBhvr>
                                        <p:cTn id="82" dur="1000" fill="hold"/>
                                        <p:tgtEl>
                                          <p:spTgt spid="61"/>
                                        </p:tgtEl>
                                        <p:attrNameLst>
                                          <p:attrName>ppt_x</p:attrName>
                                        </p:attrNameLst>
                                      </p:cBhvr>
                                      <p:tavLst>
                                        <p:tav tm="0">
                                          <p:val>
                                            <p:strVal val="#ppt_x"/>
                                          </p:val>
                                        </p:tav>
                                        <p:tav tm="100000">
                                          <p:val>
                                            <p:strVal val="#ppt_x"/>
                                          </p:val>
                                        </p:tav>
                                      </p:tavLst>
                                    </p:anim>
                                    <p:anim calcmode="lin" valueType="num">
                                      <p:cBhvr>
                                        <p:cTn id="83" dur="1000" fill="hold"/>
                                        <p:tgtEl>
                                          <p:spTgt spid="61"/>
                                        </p:tgtEl>
                                        <p:attrNameLst>
                                          <p:attrName>ppt_y</p:attrName>
                                        </p:attrNameLst>
                                      </p:cBhvr>
                                      <p:tavLst>
                                        <p:tav tm="0">
                                          <p:val>
                                            <p:strVal val="#ppt_y+.1"/>
                                          </p:val>
                                        </p:tav>
                                        <p:tav tm="100000">
                                          <p:val>
                                            <p:strVal val="#ppt_y"/>
                                          </p:val>
                                        </p:tav>
                                      </p:tavLst>
                                    </p:anim>
                                  </p:childTnLst>
                                </p:cTn>
                              </p:par>
                              <p:par>
                                <p:cTn id="84" presetID="42" presetClass="path" presetSubtype="0" accel="50000" decel="50000" fill="hold" grpId="1" nodeType="withEffect">
                                  <p:stCondLst>
                                    <p:cond delay="0"/>
                                  </p:stCondLst>
                                  <p:childTnLst>
                                    <p:animMotion origin="layout" path="M -2.77778E-6 -3.45679E-6 L 0.07084 0.09784 " pathEditMode="relative" rAng="0" ptsTypes="AA">
                                      <p:cBhvr>
                                        <p:cTn id="85" dur="2000" fill="hold"/>
                                        <p:tgtEl>
                                          <p:spTgt spid="4"/>
                                        </p:tgtEl>
                                        <p:attrNameLst>
                                          <p:attrName>ppt_x</p:attrName>
                                          <p:attrName>ppt_y</p:attrName>
                                        </p:attrNameLst>
                                      </p:cBhvr>
                                      <p:rCtr x="3542" y="4877"/>
                                    </p:animMotion>
                                  </p:childTnLst>
                                </p:cTn>
                              </p:par>
                              <p:par>
                                <p:cTn id="86" presetID="42" presetClass="path" presetSubtype="0" accel="50000" decel="50000" fill="hold" grpId="1" nodeType="withEffect">
                                  <p:stCondLst>
                                    <p:cond delay="0"/>
                                  </p:stCondLst>
                                  <p:childTnLst>
                                    <p:animMotion origin="layout" path="M -4.72222E-6 -2.09877E-6 L 0.08421 0.04167 " pathEditMode="relative" rAng="0" ptsTypes="AA">
                                      <p:cBhvr>
                                        <p:cTn id="87" dur="2000" fill="hold"/>
                                        <p:tgtEl>
                                          <p:spTgt spid="31"/>
                                        </p:tgtEl>
                                        <p:attrNameLst>
                                          <p:attrName>ppt_x</p:attrName>
                                          <p:attrName>ppt_y</p:attrName>
                                        </p:attrNameLst>
                                      </p:cBhvr>
                                      <p:rCtr x="4201" y="2068"/>
                                    </p:animMotion>
                                  </p:childTnLst>
                                </p:cTn>
                              </p:par>
                              <p:par>
                                <p:cTn id="88" presetID="42" presetClass="path" presetSubtype="0" accel="50000" decel="50000" fill="hold" grpId="1" nodeType="withEffect">
                                  <p:stCondLst>
                                    <p:cond delay="0"/>
                                  </p:stCondLst>
                                  <p:childTnLst>
                                    <p:animMotion origin="layout" path="M -2.5E-6 -3.33333E-6 L 0.08143 0.09352 " pathEditMode="relative" rAng="0" ptsTypes="AA">
                                      <p:cBhvr>
                                        <p:cTn id="89" dur="2000" fill="hold"/>
                                        <p:tgtEl>
                                          <p:spTgt spid="32"/>
                                        </p:tgtEl>
                                        <p:attrNameLst>
                                          <p:attrName>ppt_x</p:attrName>
                                          <p:attrName>ppt_y</p:attrName>
                                        </p:attrNameLst>
                                      </p:cBhvr>
                                      <p:rCtr x="4062" y="4660"/>
                                    </p:animMotion>
                                  </p:childTnLst>
                                </p:cTn>
                              </p:par>
                              <p:par>
                                <p:cTn id="90" presetID="42" presetClass="path" presetSubtype="0" accel="50000" decel="50000" fill="hold" grpId="1" nodeType="withEffect">
                                  <p:stCondLst>
                                    <p:cond delay="0"/>
                                  </p:stCondLst>
                                  <p:childTnLst>
                                    <p:animMotion origin="layout" path="M 4.72222E-6 6.17284E-7 L 0.06927 0.07191 " pathEditMode="relative" rAng="0" ptsTypes="AA">
                                      <p:cBhvr>
                                        <p:cTn id="91" dur="2000" fill="hold"/>
                                        <p:tgtEl>
                                          <p:spTgt spid="33"/>
                                        </p:tgtEl>
                                        <p:attrNameLst>
                                          <p:attrName>ppt_x</p:attrName>
                                          <p:attrName>ppt_y</p:attrName>
                                        </p:attrNameLst>
                                      </p:cBhvr>
                                      <p:rCtr x="3455" y="3580"/>
                                    </p:animMotion>
                                  </p:childTnLst>
                                </p:cTn>
                              </p:par>
                              <p:par>
                                <p:cTn id="92" presetID="42" presetClass="path" presetSubtype="0" accel="50000" decel="50000" fill="hold" grpId="1" nodeType="withEffect">
                                  <p:stCondLst>
                                    <p:cond delay="0"/>
                                  </p:stCondLst>
                                  <p:childTnLst>
                                    <p:animMotion origin="layout" path="M 2.77778E-6 -4.93827E-7 L 0.05764 0.07191 " pathEditMode="relative" rAng="0" ptsTypes="AA">
                                      <p:cBhvr>
                                        <p:cTn id="93" dur="2000" fill="hold"/>
                                        <p:tgtEl>
                                          <p:spTgt spid="34"/>
                                        </p:tgtEl>
                                        <p:attrNameLst>
                                          <p:attrName>ppt_x</p:attrName>
                                          <p:attrName>ppt_y</p:attrName>
                                        </p:attrNameLst>
                                      </p:cBhvr>
                                      <p:rCtr x="2882" y="3580"/>
                                    </p:animMotion>
                                  </p:childTnLst>
                                </p:cTn>
                              </p:par>
                              <p:par>
                                <p:cTn id="94" presetID="42" presetClass="path" presetSubtype="0" accel="50000" decel="50000" fill="hold" grpId="1" nodeType="withEffect">
                                  <p:stCondLst>
                                    <p:cond delay="0"/>
                                  </p:stCondLst>
                                  <p:childTnLst>
                                    <p:animMotion origin="layout" path="M -3.88889E-6 -1.48148E-6 L 0.06441 0.13457 " pathEditMode="relative" rAng="0" ptsTypes="AA">
                                      <p:cBhvr>
                                        <p:cTn id="95" dur="2000" fill="hold"/>
                                        <p:tgtEl>
                                          <p:spTgt spid="35"/>
                                        </p:tgtEl>
                                        <p:attrNameLst>
                                          <p:attrName>ppt_x</p:attrName>
                                          <p:attrName>ppt_y</p:attrName>
                                        </p:attrNameLst>
                                      </p:cBhvr>
                                      <p:rCtr x="3212" y="6728"/>
                                    </p:animMotion>
                                  </p:childTnLst>
                                </p:cTn>
                              </p:par>
                              <p:par>
                                <p:cTn id="96" presetID="42" presetClass="path" presetSubtype="0" accel="50000" decel="50000" fill="hold" grpId="1" nodeType="withEffect">
                                  <p:stCondLst>
                                    <p:cond delay="0"/>
                                  </p:stCondLst>
                                  <p:childTnLst>
                                    <p:animMotion origin="layout" path="M -4.72222E-6 -1.85185E-6 L 0.05139 0.06914 " pathEditMode="relative" rAng="0" ptsTypes="AA">
                                      <p:cBhvr>
                                        <p:cTn id="97" dur="2000" fill="hold"/>
                                        <p:tgtEl>
                                          <p:spTgt spid="36"/>
                                        </p:tgtEl>
                                        <p:attrNameLst>
                                          <p:attrName>ppt_x</p:attrName>
                                          <p:attrName>ppt_y</p:attrName>
                                        </p:attrNameLst>
                                      </p:cBhvr>
                                      <p:rCtr x="2569" y="3457"/>
                                    </p:animMotion>
                                  </p:childTnLst>
                                </p:cTn>
                              </p:par>
                              <p:par>
                                <p:cTn id="98" presetID="35" presetClass="path" presetSubtype="0" accel="50000" decel="50000" fill="hold" grpId="1" nodeType="withEffect">
                                  <p:stCondLst>
                                    <p:cond delay="0"/>
                                  </p:stCondLst>
                                  <p:childTnLst>
                                    <p:animMotion origin="layout" path="M -4.44444E-6 4.5679E-6 L -0.15208 -0.02192 " pathEditMode="relative" rAng="0" ptsTypes="AA">
                                      <p:cBhvr>
                                        <p:cTn id="99" dur="2000" fill="hold"/>
                                        <p:tgtEl>
                                          <p:spTgt spid="44"/>
                                        </p:tgtEl>
                                        <p:attrNameLst>
                                          <p:attrName>ppt_x</p:attrName>
                                          <p:attrName>ppt_y</p:attrName>
                                        </p:attrNameLst>
                                      </p:cBhvr>
                                      <p:rCtr x="-7604" y="-1111"/>
                                    </p:animMotion>
                                  </p:childTnLst>
                                </p:cTn>
                              </p:par>
                              <p:par>
                                <p:cTn id="100" presetID="35" presetClass="path" presetSubtype="0" accel="50000" decel="50000" fill="hold" grpId="1" nodeType="withEffect">
                                  <p:stCondLst>
                                    <p:cond delay="0"/>
                                  </p:stCondLst>
                                  <p:childTnLst>
                                    <p:animMotion origin="layout" path="M 4.16667E-6 -3.08642E-6 L -0.12848 0.01019 " pathEditMode="relative" rAng="0" ptsTypes="AA">
                                      <p:cBhvr>
                                        <p:cTn id="101" dur="2000" fill="hold"/>
                                        <p:tgtEl>
                                          <p:spTgt spid="45"/>
                                        </p:tgtEl>
                                        <p:attrNameLst>
                                          <p:attrName>ppt_x</p:attrName>
                                          <p:attrName>ppt_y</p:attrName>
                                        </p:attrNameLst>
                                      </p:cBhvr>
                                      <p:rCtr x="-6424" y="494"/>
                                    </p:animMotion>
                                  </p:childTnLst>
                                </p:cTn>
                              </p:par>
                              <p:par>
                                <p:cTn id="102" presetID="35" presetClass="path" presetSubtype="0" accel="50000" decel="50000" fill="hold" grpId="1" nodeType="withEffect">
                                  <p:stCondLst>
                                    <p:cond delay="0"/>
                                  </p:stCondLst>
                                  <p:childTnLst>
                                    <p:animMotion origin="layout" path="M -3.61111E-6 -4.32099E-6 L -0.13125 0.02037 " pathEditMode="relative" rAng="0" ptsTypes="AA">
                                      <p:cBhvr>
                                        <p:cTn id="103" dur="2000" fill="hold"/>
                                        <p:tgtEl>
                                          <p:spTgt spid="46"/>
                                        </p:tgtEl>
                                        <p:attrNameLst>
                                          <p:attrName>ppt_x</p:attrName>
                                          <p:attrName>ppt_y</p:attrName>
                                        </p:attrNameLst>
                                      </p:cBhvr>
                                      <p:rCtr x="-6562" y="1019"/>
                                    </p:animMotion>
                                  </p:childTnLst>
                                </p:cTn>
                              </p:par>
                              <p:par>
                                <p:cTn id="104" presetID="35" presetClass="path" presetSubtype="0" accel="50000" decel="50000" fill="hold" grpId="1" nodeType="withEffect">
                                  <p:stCondLst>
                                    <p:cond delay="0"/>
                                  </p:stCondLst>
                                  <p:childTnLst>
                                    <p:animMotion origin="layout" path="M 3.61111E-6 -3.7037E-7 L -0.12761 0.04074 " pathEditMode="relative" rAng="0" ptsTypes="AA">
                                      <p:cBhvr>
                                        <p:cTn id="105" dur="2000" fill="hold"/>
                                        <p:tgtEl>
                                          <p:spTgt spid="47"/>
                                        </p:tgtEl>
                                        <p:attrNameLst>
                                          <p:attrName>ppt_x</p:attrName>
                                          <p:attrName>ppt_y</p:attrName>
                                        </p:attrNameLst>
                                      </p:cBhvr>
                                      <p:rCtr x="-6389" y="2037"/>
                                    </p:animMotion>
                                  </p:childTnLst>
                                </p:cTn>
                              </p:par>
                              <p:par>
                                <p:cTn id="106" presetID="35" presetClass="path" presetSubtype="0" accel="50000" decel="50000" fill="hold" grpId="1" nodeType="withEffect">
                                  <p:stCondLst>
                                    <p:cond delay="0"/>
                                  </p:stCondLst>
                                  <p:childTnLst>
                                    <p:animMotion origin="layout" path="M -0.00781 -0.01543 L -0.16285 0.01111 " pathEditMode="relative" rAng="0" ptsTypes="AA">
                                      <p:cBhvr>
                                        <p:cTn id="107" dur="2000" fill="hold"/>
                                        <p:tgtEl>
                                          <p:spTgt spid="48"/>
                                        </p:tgtEl>
                                        <p:attrNameLst>
                                          <p:attrName>ppt_x</p:attrName>
                                          <p:attrName>ppt_y</p:attrName>
                                        </p:attrNameLst>
                                      </p:cBhvr>
                                      <p:rCtr x="-7760" y="1327"/>
                                    </p:animMotion>
                                  </p:childTnLst>
                                </p:cTn>
                              </p:par>
                              <p:par>
                                <p:cTn id="108" presetID="35" presetClass="path" presetSubtype="0" accel="50000" decel="50000" fill="hold" grpId="1" nodeType="withEffect">
                                  <p:stCondLst>
                                    <p:cond delay="0"/>
                                  </p:stCondLst>
                                  <p:childTnLst>
                                    <p:animMotion origin="layout" path="M 5E-6 -2.46914E-6 L -0.14046 -0.02284 " pathEditMode="relative" rAng="0" ptsTypes="AA">
                                      <p:cBhvr>
                                        <p:cTn id="109" dur="2000" fill="hold"/>
                                        <p:tgtEl>
                                          <p:spTgt spid="49"/>
                                        </p:tgtEl>
                                        <p:attrNameLst>
                                          <p:attrName>ppt_x</p:attrName>
                                          <p:attrName>ppt_y</p:attrName>
                                        </p:attrNameLst>
                                      </p:cBhvr>
                                      <p:rCtr x="-7031" y="-1142"/>
                                    </p:animMotion>
                                  </p:childTnLst>
                                </p:cTn>
                              </p:par>
                              <p:par>
                                <p:cTn id="110" presetID="35" presetClass="path" presetSubtype="0" accel="50000" decel="50000" fill="hold" grpId="1" nodeType="withEffect">
                                  <p:stCondLst>
                                    <p:cond delay="0"/>
                                  </p:stCondLst>
                                  <p:childTnLst>
                                    <p:animMotion origin="layout" path="M -0.00782 0.00988 L -0.14549 -0.02222 " pathEditMode="relative" rAng="0" ptsTypes="AA">
                                      <p:cBhvr>
                                        <p:cTn id="111" dur="2000" fill="hold"/>
                                        <p:tgtEl>
                                          <p:spTgt spid="50"/>
                                        </p:tgtEl>
                                        <p:attrNameLst>
                                          <p:attrName>ppt_x</p:attrName>
                                          <p:attrName>ppt_y</p:attrName>
                                        </p:attrNameLst>
                                      </p:cBhvr>
                                      <p:rCtr x="-6892" y="-1605"/>
                                    </p:animMotion>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grpId="2" nodeType="clickEffect">
                                  <p:stCondLst>
                                    <p:cond delay="0"/>
                                  </p:stCondLst>
                                  <p:childTnLst>
                                    <p:set>
                                      <p:cBhvr>
                                        <p:cTn id="115" dur="1" fill="hold">
                                          <p:stCondLst>
                                            <p:cond delay="0"/>
                                          </p:stCondLst>
                                        </p:cTn>
                                        <p:tgtEl>
                                          <p:spTgt spid="4"/>
                                        </p:tgtEl>
                                        <p:attrNameLst>
                                          <p:attrName>style.visibility</p:attrName>
                                        </p:attrNameLst>
                                      </p:cBhvr>
                                      <p:to>
                                        <p:strVal val="hidden"/>
                                      </p:to>
                                    </p:set>
                                  </p:childTnLst>
                                </p:cTn>
                              </p:par>
                              <p:par>
                                <p:cTn id="116" presetID="1" presetClass="exit" presetSubtype="0" fill="hold" grpId="2" nodeType="withEffect">
                                  <p:stCondLst>
                                    <p:cond delay="0"/>
                                  </p:stCondLst>
                                  <p:childTnLst>
                                    <p:set>
                                      <p:cBhvr>
                                        <p:cTn id="117" dur="1" fill="hold">
                                          <p:stCondLst>
                                            <p:cond delay="0"/>
                                          </p:stCondLst>
                                        </p:cTn>
                                        <p:tgtEl>
                                          <p:spTgt spid="31"/>
                                        </p:tgtEl>
                                        <p:attrNameLst>
                                          <p:attrName>style.visibility</p:attrName>
                                        </p:attrNameLst>
                                      </p:cBhvr>
                                      <p:to>
                                        <p:strVal val="hidden"/>
                                      </p:to>
                                    </p:set>
                                  </p:childTnLst>
                                </p:cTn>
                              </p:par>
                              <p:par>
                                <p:cTn id="118" presetID="1" presetClass="exit" presetSubtype="0" fill="hold" grpId="2" nodeType="withEffect">
                                  <p:stCondLst>
                                    <p:cond delay="0"/>
                                  </p:stCondLst>
                                  <p:childTnLst>
                                    <p:set>
                                      <p:cBhvr>
                                        <p:cTn id="119" dur="1" fill="hold">
                                          <p:stCondLst>
                                            <p:cond delay="0"/>
                                          </p:stCondLst>
                                        </p:cTn>
                                        <p:tgtEl>
                                          <p:spTgt spid="32"/>
                                        </p:tgtEl>
                                        <p:attrNameLst>
                                          <p:attrName>style.visibility</p:attrName>
                                        </p:attrNameLst>
                                      </p:cBhvr>
                                      <p:to>
                                        <p:strVal val="hidden"/>
                                      </p:to>
                                    </p:set>
                                  </p:childTnLst>
                                </p:cTn>
                              </p:par>
                              <p:par>
                                <p:cTn id="120" presetID="1" presetClass="exit" presetSubtype="0" fill="hold" grpId="2" nodeType="withEffect">
                                  <p:stCondLst>
                                    <p:cond delay="0"/>
                                  </p:stCondLst>
                                  <p:childTnLst>
                                    <p:set>
                                      <p:cBhvr>
                                        <p:cTn id="121" dur="1" fill="hold">
                                          <p:stCondLst>
                                            <p:cond delay="0"/>
                                          </p:stCondLst>
                                        </p:cTn>
                                        <p:tgtEl>
                                          <p:spTgt spid="33"/>
                                        </p:tgtEl>
                                        <p:attrNameLst>
                                          <p:attrName>style.visibility</p:attrName>
                                        </p:attrNameLst>
                                      </p:cBhvr>
                                      <p:to>
                                        <p:strVal val="hidden"/>
                                      </p:to>
                                    </p:set>
                                  </p:childTnLst>
                                </p:cTn>
                              </p:par>
                              <p:par>
                                <p:cTn id="122" presetID="1" presetClass="exit" presetSubtype="0" fill="hold" grpId="2" nodeType="withEffect">
                                  <p:stCondLst>
                                    <p:cond delay="0"/>
                                  </p:stCondLst>
                                  <p:childTnLst>
                                    <p:set>
                                      <p:cBhvr>
                                        <p:cTn id="123" dur="1" fill="hold">
                                          <p:stCondLst>
                                            <p:cond delay="0"/>
                                          </p:stCondLst>
                                        </p:cTn>
                                        <p:tgtEl>
                                          <p:spTgt spid="34"/>
                                        </p:tgtEl>
                                        <p:attrNameLst>
                                          <p:attrName>style.visibility</p:attrName>
                                        </p:attrNameLst>
                                      </p:cBhvr>
                                      <p:to>
                                        <p:strVal val="hidden"/>
                                      </p:to>
                                    </p:set>
                                  </p:childTnLst>
                                </p:cTn>
                              </p:par>
                              <p:par>
                                <p:cTn id="124" presetID="1" presetClass="exit" presetSubtype="0" fill="hold" grpId="2" nodeType="withEffect">
                                  <p:stCondLst>
                                    <p:cond delay="0"/>
                                  </p:stCondLst>
                                  <p:childTnLst>
                                    <p:set>
                                      <p:cBhvr>
                                        <p:cTn id="125" dur="1" fill="hold">
                                          <p:stCondLst>
                                            <p:cond delay="0"/>
                                          </p:stCondLst>
                                        </p:cTn>
                                        <p:tgtEl>
                                          <p:spTgt spid="35"/>
                                        </p:tgtEl>
                                        <p:attrNameLst>
                                          <p:attrName>style.visibility</p:attrName>
                                        </p:attrNameLst>
                                      </p:cBhvr>
                                      <p:to>
                                        <p:strVal val="hidden"/>
                                      </p:to>
                                    </p:set>
                                  </p:childTnLst>
                                </p:cTn>
                              </p:par>
                              <p:par>
                                <p:cTn id="126" presetID="1" presetClass="exit" presetSubtype="0" fill="hold" grpId="2" nodeType="withEffect">
                                  <p:stCondLst>
                                    <p:cond delay="0"/>
                                  </p:stCondLst>
                                  <p:childTnLst>
                                    <p:set>
                                      <p:cBhvr>
                                        <p:cTn id="127" dur="1" fill="hold">
                                          <p:stCondLst>
                                            <p:cond delay="0"/>
                                          </p:stCondLst>
                                        </p:cTn>
                                        <p:tgtEl>
                                          <p:spTgt spid="36"/>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37"/>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38"/>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39"/>
                                        </p:tgtEl>
                                        <p:attrNameLst>
                                          <p:attrName>style.visibility</p:attrName>
                                        </p:attrNameLst>
                                      </p:cBhvr>
                                      <p:to>
                                        <p:strVal val="hidden"/>
                                      </p:to>
                                    </p:set>
                                  </p:childTnLst>
                                </p:cTn>
                              </p:par>
                              <p:par>
                                <p:cTn id="134" presetID="1" presetClass="exit" presetSubtype="0" fill="hold" grpId="1" nodeType="withEffect">
                                  <p:stCondLst>
                                    <p:cond delay="0"/>
                                  </p:stCondLst>
                                  <p:childTnLst>
                                    <p:set>
                                      <p:cBhvr>
                                        <p:cTn id="135" dur="1" fill="hold">
                                          <p:stCondLst>
                                            <p:cond delay="0"/>
                                          </p:stCondLst>
                                        </p:cTn>
                                        <p:tgtEl>
                                          <p:spTgt spid="40"/>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41"/>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42"/>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43"/>
                                        </p:tgtEl>
                                        <p:attrNameLst>
                                          <p:attrName>style.visibility</p:attrName>
                                        </p:attrNameLst>
                                      </p:cBhvr>
                                      <p:to>
                                        <p:strVal val="hidden"/>
                                      </p:to>
                                    </p:set>
                                  </p:childTnLst>
                                </p:cTn>
                              </p:par>
                              <p:par>
                                <p:cTn id="142" presetID="1" presetClass="exit" presetSubtype="0" fill="hold" grpId="2" nodeType="withEffect">
                                  <p:stCondLst>
                                    <p:cond delay="0"/>
                                  </p:stCondLst>
                                  <p:childTnLst>
                                    <p:set>
                                      <p:cBhvr>
                                        <p:cTn id="143" dur="1" fill="hold">
                                          <p:stCondLst>
                                            <p:cond delay="0"/>
                                          </p:stCondLst>
                                        </p:cTn>
                                        <p:tgtEl>
                                          <p:spTgt spid="44"/>
                                        </p:tgtEl>
                                        <p:attrNameLst>
                                          <p:attrName>style.visibility</p:attrName>
                                        </p:attrNameLst>
                                      </p:cBhvr>
                                      <p:to>
                                        <p:strVal val="hidden"/>
                                      </p:to>
                                    </p:set>
                                  </p:childTnLst>
                                </p:cTn>
                              </p:par>
                              <p:par>
                                <p:cTn id="144" presetID="1" presetClass="exit" presetSubtype="0" fill="hold" grpId="2" nodeType="withEffect">
                                  <p:stCondLst>
                                    <p:cond delay="0"/>
                                  </p:stCondLst>
                                  <p:childTnLst>
                                    <p:set>
                                      <p:cBhvr>
                                        <p:cTn id="145" dur="1" fill="hold">
                                          <p:stCondLst>
                                            <p:cond delay="0"/>
                                          </p:stCondLst>
                                        </p:cTn>
                                        <p:tgtEl>
                                          <p:spTgt spid="45"/>
                                        </p:tgtEl>
                                        <p:attrNameLst>
                                          <p:attrName>style.visibility</p:attrName>
                                        </p:attrNameLst>
                                      </p:cBhvr>
                                      <p:to>
                                        <p:strVal val="hidden"/>
                                      </p:to>
                                    </p:set>
                                  </p:childTnLst>
                                </p:cTn>
                              </p:par>
                              <p:par>
                                <p:cTn id="146" presetID="1" presetClass="exit" presetSubtype="0" fill="hold" grpId="2" nodeType="withEffect">
                                  <p:stCondLst>
                                    <p:cond delay="0"/>
                                  </p:stCondLst>
                                  <p:childTnLst>
                                    <p:set>
                                      <p:cBhvr>
                                        <p:cTn id="147" dur="1" fill="hold">
                                          <p:stCondLst>
                                            <p:cond delay="0"/>
                                          </p:stCondLst>
                                        </p:cTn>
                                        <p:tgtEl>
                                          <p:spTgt spid="46"/>
                                        </p:tgtEl>
                                        <p:attrNameLst>
                                          <p:attrName>style.visibility</p:attrName>
                                        </p:attrNameLst>
                                      </p:cBhvr>
                                      <p:to>
                                        <p:strVal val="hidden"/>
                                      </p:to>
                                    </p:set>
                                  </p:childTnLst>
                                </p:cTn>
                              </p:par>
                              <p:par>
                                <p:cTn id="148" presetID="1" presetClass="exit" presetSubtype="0" fill="hold" grpId="2" nodeType="withEffect">
                                  <p:stCondLst>
                                    <p:cond delay="0"/>
                                  </p:stCondLst>
                                  <p:childTnLst>
                                    <p:set>
                                      <p:cBhvr>
                                        <p:cTn id="149" dur="1" fill="hold">
                                          <p:stCondLst>
                                            <p:cond delay="0"/>
                                          </p:stCondLst>
                                        </p:cTn>
                                        <p:tgtEl>
                                          <p:spTgt spid="47"/>
                                        </p:tgtEl>
                                        <p:attrNameLst>
                                          <p:attrName>style.visibility</p:attrName>
                                        </p:attrNameLst>
                                      </p:cBhvr>
                                      <p:to>
                                        <p:strVal val="hidden"/>
                                      </p:to>
                                    </p:set>
                                  </p:childTnLst>
                                </p:cTn>
                              </p:par>
                              <p:par>
                                <p:cTn id="150" presetID="1" presetClass="exit" presetSubtype="0" fill="hold" grpId="2" nodeType="withEffect">
                                  <p:stCondLst>
                                    <p:cond delay="0"/>
                                  </p:stCondLst>
                                  <p:childTnLst>
                                    <p:set>
                                      <p:cBhvr>
                                        <p:cTn id="151" dur="1" fill="hold">
                                          <p:stCondLst>
                                            <p:cond delay="0"/>
                                          </p:stCondLst>
                                        </p:cTn>
                                        <p:tgtEl>
                                          <p:spTgt spid="48"/>
                                        </p:tgtEl>
                                        <p:attrNameLst>
                                          <p:attrName>style.visibility</p:attrName>
                                        </p:attrNameLst>
                                      </p:cBhvr>
                                      <p:to>
                                        <p:strVal val="hidden"/>
                                      </p:to>
                                    </p:set>
                                  </p:childTnLst>
                                </p:cTn>
                              </p:par>
                              <p:par>
                                <p:cTn id="152" presetID="1" presetClass="exit" presetSubtype="0" fill="hold" grpId="2" nodeType="withEffect">
                                  <p:stCondLst>
                                    <p:cond delay="0"/>
                                  </p:stCondLst>
                                  <p:childTnLst>
                                    <p:set>
                                      <p:cBhvr>
                                        <p:cTn id="153" dur="1" fill="hold">
                                          <p:stCondLst>
                                            <p:cond delay="0"/>
                                          </p:stCondLst>
                                        </p:cTn>
                                        <p:tgtEl>
                                          <p:spTgt spid="49"/>
                                        </p:tgtEl>
                                        <p:attrNameLst>
                                          <p:attrName>style.visibility</p:attrName>
                                        </p:attrNameLst>
                                      </p:cBhvr>
                                      <p:to>
                                        <p:strVal val="hidden"/>
                                      </p:to>
                                    </p:set>
                                  </p:childTnLst>
                                </p:cTn>
                              </p:par>
                              <p:par>
                                <p:cTn id="154" presetID="1" presetClass="exit" presetSubtype="0" fill="hold" grpId="2" nodeType="withEffect">
                                  <p:stCondLst>
                                    <p:cond delay="0"/>
                                  </p:stCondLst>
                                  <p:childTnLst>
                                    <p:set>
                                      <p:cBhvr>
                                        <p:cTn id="155" dur="1" fill="hold">
                                          <p:stCondLst>
                                            <p:cond delay="0"/>
                                          </p:stCondLst>
                                        </p:cTn>
                                        <p:tgtEl>
                                          <p:spTgt spid="50"/>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51"/>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52"/>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53"/>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54"/>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55"/>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56"/>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57"/>
                                        </p:tgtEl>
                                        <p:attrNameLst>
                                          <p:attrName>style.visibility</p:attrName>
                                        </p:attrNameLst>
                                      </p:cBhvr>
                                      <p:to>
                                        <p:strVal val="hidden"/>
                                      </p:to>
                                    </p:set>
                                  </p:childTnLst>
                                </p:cTn>
                              </p:par>
                              <p:par>
                                <p:cTn id="170" presetID="1" presetClass="exit" presetSubtype="0" fill="hold" nodeType="withEffect">
                                  <p:stCondLst>
                                    <p:cond delay="0"/>
                                  </p:stCondLst>
                                  <p:childTnLst>
                                    <p:set>
                                      <p:cBhvr>
                                        <p:cTn id="171" dur="1" fill="hold">
                                          <p:stCondLst>
                                            <p:cond delay="0"/>
                                          </p:stCondLst>
                                        </p:cTn>
                                        <p:tgtEl>
                                          <p:spTgt spid="1026"/>
                                        </p:tgtEl>
                                        <p:attrNameLst>
                                          <p:attrName>style.visibility</p:attrName>
                                        </p:attrNameLst>
                                      </p:cBhvr>
                                      <p:to>
                                        <p:strVal val="hidden"/>
                                      </p:to>
                                    </p:set>
                                  </p:childTnLst>
                                </p:cTn>
                              </p:par>
                              <p:par>
                                <p:cTn id="172" presetID="1" presetClass="entr" presetSubtype="0" fill="hold" nodeType="withEffect">
                                  <p:stCondLst>
                                    <p:cond delay="0"/>
                                  </p:stCondLst>
                                  <p:childTnLst>
                                    <p:set>
                                      <p:cBhvr>
                                        <p:cTn id="17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49" grpId="2" animBg="1"/>
      <p:bldP spid="50" grpId="0" animBg="1"/>
      <p:bldP spid="50" grpId="1" animBg="1"/>
      <p:bldP spid="50" grpId="2"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61" grpId="0" animBg="1"/>
      <p:bldP spid="62" grpId="0" animBg="1"/>
      <p:bldP spid="62" grpId="1" animBg="1"/>
      <p:bldP spid="63" grpId="0" animBg="1"/>
      <p:bldP spid="6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195736" y="195486"/>
            <a:ext cx="4608512"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a:latin typeface="Bookman Old Style" panose="02050604050505020204" pitchFamily="18" charset="0"/>
              </a:rPr>
              <a:t>Mineral Riches in the </a:t>
            </a:r>
            <a:r>
              <a:rPr lang="en-US" sz="2400" b="1" dirty="0" smtClean="0">
                <a:latin typeface="Bookman Old Style" panose="02050604050505020204" pitchFamily="18" charset="0"/>
              </a:rPr>
              <a:t>Soil</a:t>
            </a:r>
            <a:endParaRPr lang="en-US" sz="2400" b="1" dirty="0">
              <a:latin typeface="Bookman Old Style" panose="02050604050505020204" pitchFamily="18" charset="0"/>
            </a:endParaRPr>
          </a:p>
        </p:txBody>
      </p:sp>
      <p:sp>
        <p:nvSpPr>
          <p:cNvPr id="16" name="Rounded Rectangle 15"/>
          <p:cNvSpPr/>
          <p:nvPr/>
        </p:nvSpPr>
        <p:spPr>
          <a:xfrm>
            <a:off x="319636" y="835036"/>
            <a:ext cx="8500836" cy="715089"/>
          </a:xfrm>
          <a:prstGeom prst="roundRect">
            <a:avLst/>
          </a:prstGeom>
          <a:solidFill>
            <a:srgbClr val="FACC06">
              <a:alpha val="43000"/>
            </a:srgb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Rocks are broken down by various physical, chemical and some biological processes forming soil.</a:t>
            </a:r>
          </a:p>
        </p:txBody>
      </p:sp>
      <p:grpSp>
        <p:nvGrpSpPr>
          <p:cNvPr id="30" name="Group 29"/>
          <p:cNvGrpSpPr/>
          <p:nvPr/>
        </p:nvGrpSpPr>
        <p:grpSpPr>
          <a:xfrm>
            <a:off x="463653" y="1601739"/>
            <a:ext cx="1660076" cy="537964"/>
            <a:chOff x="319637" y="1851671"/>
            <a:chExt cx="1660076" cy="537964"/>
          </a:xfrm>
        </p:grpSpPr>
        <p:pic>
          <p:nvPicPr>
            <p:cNvPr id="17" name="Picture 16"/>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9637" y="1851671"/>
              <a:ext cx="1660076" cy="537964"/>
            </a:xfrm>
            <a:prstGeom prst="rect">
              <a:avLst/>
            </a:prstGeom>
          </p:spPr>
        </p:pic>
        <p:sp>
          <p:nvSpPr>
            <p:cNvPr id="21" name="Rectangle 20"/>
            <p:cNvSpPr/>
            <p:nvPr/>
          </p:nvSpPr>
          <p:spPr>
            <a:xfrm>
              <a:off x="734368" y="1885578"/>
              <a:ext cx="801823" cy="461665"/>
            </a:xfrm>
            <a:prstGeom prst="rect">
              <a:avLst/>
            </a:prstGeom>
          </p:spPr>
          <p:txBody>
            <a:bodyPr wrap="none">
              <a:spAutoFit/>
            </a:bodyPr>
            <a:lstStyle/>
            <a:p>
              <a:r>
                <a:rPr lang="en-US" sz="2400" b="1" dirty="0" smtClean="0">
                  <a:latin typeface="Bookman Old Style" panose="02050604050505020204" pitchFamily="18" charset="0"/>
                </a:rPr>
                <a:t>Sun</a:t>
              </a:r>
              <a:endParaRPr lang="en-US" sz="2400" dirty="0"/>
            </a:p>
          </p:txBody>
        </p:sp>
      </p:grpSp>
      <p:grpSp>
        <p:nvGrpSpPr>
          <p:cNvPr id="29" name="Group 28"/>
          <p:cNvGrpSpPr/>
          <p:nvPr/>
        </p:nvGrpSpPr>
        <p:grpSpPr>
          <a:xfrm>
            <a:off x="2195736" y="1601738"/>
            <a:ext cx="1660076" cy="537965"/>
            <a:chOff x="2762561" y="1851670"/>
            <a:chExt cx="1660076" cy="537965"/>
          </a:xfrm>
        </p:grpSpPr>
        <p:pic>
          <p:nvPicPr>
            <p:cNvPr id="25" name="Picture 24"/>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762561" y="1851670"/>
              <a:ext cx="1660076" cy="537965"/>
            </a:xfrm>
            <a:prstGeom prst="rect">
              <a:avLst/>
            </a:prstGeom>
          </p:spPr>
        </p:pic>
        <p:sp>
          <p:nvSpPr>
            <p:cNvPr id="22" name="Rectangle 21"/>
            <p:cNvSpPr/>
            <p:nvPr/>
          </p:nvSpPr>
          <p:spPr>
            <a:xfrm>
              <a:off x="3050593" y="1885578"/>
              <a:ext cx="1111202" cy="461665"/>
            </a:xfrm>
            <a:prstGeom prst="rect">
              <a:avLst/>
            </a:prstGeom>
          </p:spPr>
          <p:txBody>
            <a:bodyPr wrap="none">
              <a:spAutoFit/>
            </a:bodyPr>
            <a:lstStyle/>
            <a:p>
              <a:r>
                <a:rPr lang="en-US" sz="2400" b="1" dirty="0" smtClean="0">
                  <a:latin typeface="Bookman Old Style" panose="02050604050505020204" pitchFamily="18" charset="0"/>
                </a:rPr>
                <a:t>Water</a:t>
              </a:r>
              <a:endParaRPr lang="en-US" sz="2400" dirty="0"/>
            </a:p>
          </p:txBody>
        </p:sp>
      </p:grpSp>
      <p:grpSp>
        <p:nvGrpSpPr>
          <p:cNvPr id="27" name="Group 26"/>
          <p:cNvGrpSpPr/>
          <p:nvPr/>
        </p:nvGrpSpPr>
        <p:grpSpPr>
          <a:xfrm>
            <a:off x="5652120" y="1601738"/>
            <a:ext cx="3006712" cy="537965"/>
            <a:chOff x="7088557" y="1851057"/>
            <a:chExt cx="3006712" cy="537965"/>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557" y="1851057"/>
              <a:ext cx="2952328" cy="537965"/>
            </a:xfrm>
            <a:prstGeom prst="rect">
              <a:avLst/>
            </a:prstGeom>
          </p:spPr>
        </p:pic>
        <p:sp>
          <p:nvSpPr>
            <p:cNvPr id="24" name="Rectangle 23"/>
            <p:cNvSpPr/>
            <p:nvPr/>
          </p:nvSpPr>
          <p:spPr>
            <a:xfrm>
              <a:off x="7179086" y="1884965"/>
              <a:ext cx="2916183" cy="461665"/>
            </a:xfrm>
            <a:prstGeom prst="rect">
              <a:avLst/>
            </a:prstGeom>
          </p:spPr>
          <p:txBody>
            <a:bodyPr wrap="none">
              <a:spAutoFit/>
            </a:bodyPr>
            <a:lstStyle/>
            <a:p>
              <a:r>
                <a:rPr lang="en-US" sz="2400" b="1" dirty="0" smtClean="0">
                  <a:latin typeface="Bookman Old Style" panose="02050604050505020204" pitchFamily="18" charset="0"/>
                </a:rPr>
                <a:t>Living organisms</a:t>
              </a:r>
              <a:endParaRPr lang="en-US" sz="2400" dirty="0"/>
            </a:p>
          </p:txBody>
        </p:sp>
      </p:grpSp>
      <p:grpSp>
        <p:nvGrpSpPr>
          <p:cNvPr id="28" name="Group 27"/>
          <p:cNvGrpSpPr/>
          <p:nvPr/>
        </p:nvGrpSpPr>
        <p:grpSpPr>
          <a:xfrm>
            <a:off x="3923928" y="1601738"/>
            <a:ext cx="1660076" cy="537965"/>
            <a:chOff x="4996755" y="2394540"/>
            <a:chExt cx="1660076" cy="537965"/>
          </a:xfrm>
        </p:grpSpPr>
        <p:pic>
          <p:nvPicPr>
            <p:cNvPr id="26" name="Picture 25"/>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996755" y="2394540"/>
              <a:ext cx="1660076" cy="537965"/>
            </a:xfrm>
            <a:prstGeom prst="rect">
              <a:avLst/>
            </a:prstGeom>
          </p:spPr>
        </p:pic>
        <p:sp>
          <p:nvSpPr>
            <p:cNvPr id="23" name="Rectangle 22"/>
            <p:cNvSpPr/>
            <p:nvPr/>
          </p:nvSpPr>
          <p:spPr>
            <a:xfrm>
              <a:off x="5310086" y="2428448"/>
              <a:ext cx="990977" cy="461665"/>
            </a:xfrm>
            <a:prstGeom prst="rect">
              <a:avLst/>
            </a:prstGeom>
          </p:spPr>
          <p:txBody>
            <a:bodyPr wrap="none">
              <a:spAutoFit/>
            </a:bodyPr>
            <a:lstStyle/>
            <a:p>
              <a:r>
                <a:rPr lang="en-US" sz="2400" b="1" dirty="0" smtClean="0">
                  <a:latin typeface="Bookman Old Style" panose="02050604050505020204" pitchFamily="18" charset="0"/>
                </a:rPr>
                <a:t>Wind</a:t>
              </a:r>
              <a:endParaRPr lang="en-US" sz="2400" dirty="0"/>
            </a:p>
          </p:txBody>
        </p:sp>
      </p:grpSp>
      <p:sp>
        <p:nvSpPr>
          <p:cNvPr id="63" name="Rounded Rectangle 62"/>
          <p:cNvSpPr/>
          <p:nvPr/>
        </p:nvSpPr>
        <p:spPr>
          <a:xfrm>
            <a:off x="4067944" y="2288709"/>
            <a:ext cx="4860612" cy="1021556"/>
          </a:xfrm>
          <a:prstGeom prst="roundRect">
            <a:avLst/>
          </a:prstGeom>
          <a:solidFill>
            <a:schemeClr val="accent6">
              <a:lumMod val="7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effectLst>
                  <a:glow rad="127000">
                    <a:schemeClr val="bg1"/>
                  </a:glow>
                </a:effectLst>
                <a:latin typeface="Bookman Old Style" pitchFamily="18" charset="0"/>
              </a:rPr>
              <a:t>The roots of big trees sometimes go into cracks in the rocks and as the </a:t>
            </a:r>
            <a:r>
              <a:rPr lang="en-US" dirty="0" smtClean="0">
                <a:effectLst>
                  <a:glow rad="127000">
                    <a:schemeClr val="bg1"/>
                  </a:glow>
                </a:effectLst>
                <a:latin typeface="Bookman Old Style" pitchFamily="18" charset="0"/>
              </a:rPr>
              <a:t>roots grow bigger the cracks is forced bigger. </a:t>
            </a:r>
            <a:endParaRPr lang="en-US" dirty="0">
              <a:effectLst>
                <a:glow rad="127000">
                  <a:schemeClr val="bg1"/>
                </a:glow>
              </a:effectLst>
              <a:latin typeface="Bookman Old Style" pitchFamily="18" charset="0"/>
            </a:endParaRPr>
          </a:p>
        </p:txBody>
      </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flipV="1">
            <a:off x="556641" y="2283718"/>
            <a:ext cx="3442807" cy="2509811"/>
          </a:xfrm>
          <a:prstGeom prst="roundRect">
            <a:avLst>
              <a:gd name="adj" fmla="val 5535"/>
            </a:avLst>
          </a:prstGeom>
        </p:spPr>
      </p:pic>
    </p:spTree>
    <p:extLst>
      <p:ext uri="{BB962C8B-B14F-4D97-AF65-F5344CB8AC3E}">
        <p14:creationId xmlns:p14="http://schemas.microsoft.com/office/powerpoint/2010/main" val="106480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animEffect transition="in" filter="fade">
                                      <p:cBhvr>
                                        <p:cTn id="9" dur="1000"/>
                                        <p:tgtEl>
                                          <p:spTgt spid="63"/>
                                        </p:tgtEl>
                                      </p:cBhvr>
                                    </p:animEffect>
                                    <p:anim calcmode="lin" valueType="num">
                                      <p:cBhvr>
                                        <p:cTn id="10" dur="1000" fill="hold"/>
                                        <p:tgtEl>
                                          <p:spTgt spid="63"/>
                                        </p:tgtEl>
                                        <p:attrNameLst>
                                          <p:attrName>ppt_x</p:attrName>
                                        </p:attrNameLst>
                                      </p:cBhvr>
                                      <p:tavLst>
                                        <p:tav tm="0">
                                          <p:val>
                                            <p:strVal val="#ppt_x"/>
                                          </p:val>
                                        </p:tav>
                                        <p:tav tm="100000">
                                          <p:val>
                                            <p:strVal val="#ppt_x"/>
                                          </p:val>
                                        </p:tav>
                                      </p:tavLst>
                                    </p:anim>
                                    <p:anim calcmode="lin" valueType="num">
                                      <p:cBhvr>
                                        <p:cTn id="1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211960" y="195484"/>
            <a:ext cx="2340584" cy="1042465"/>
            <a:chOff x="4211960" y="195484"/>
            <a:chExt cx="2340584" cy="1042465"/>
          </a:xfrm>
        </p:grpSpPr>
        <p:pic>
          <p:nvPicPr>
            <p:cNvPr id="1026" name="Picture 2" descr="C:\Users\ADMIN\Desktop\Bio\erosion of rock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20994" y="195484"/>
              <a:ext cx="1931550" cy="10424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11960" y="195485"/>
              <a:ext cx="972108" cy="461665"/>
            </a:xfrm>
            <a:prstGeom prst="rect">
              <a:avLst/>
            </a:prstGeom>
            <a:solidFill>
              <a:schemeClr val="bg1"/>
            </a:solidFill>
            <a:effectLst>
              <a:glow rad="228600">
                <a:schemeClr val="accent1">
                  <a:satMod val="175000"/>
                  <a:alpha val="40000"/>
                </a:schemeClr>
              </a:glow>
            </a:effectLst>
          </p:spPr>
          <p:txBody>
            <a:bodyPr wrap="square" rtlCol="0">
              <a:spAutoFit/>
            </a:bodyPr>
            <a:lstStyle/>
            <a:p>
              <a:pPr algn="ctr"/>
              <a:r>
                <a:rPr lang="en-US" sz="2400" b="1" dirty="0" smtClean="0">
                  <a:latin typeface="Bookman Old Style" panose="02050604050505020204" pitchFamily="18" charset="0"/>
                </a:rPr>
                <a:t>Soil </a:t>
              </a:r>
              <a:endParaRPr lang="en-IN" sz="2400" b="1" dirty="0">
                <a:latin typeface="Bookman Old Style" panose="02050604050505020204" pitchFamily="18" charset="0"/>
              </a:endParaRPr>
            </a:p>
          </p:txBody>
        </p:sp>
      </p:grpSp>
      <p:sp>
        <p:nvSpPr>
          <p:cNvPr id="4" name="Rectangle 3"/>
          <p:cNvSpPr/>
          <p:nvPr/>
        </p:nvSpPr>
        <p:spPr>
          <a:xfrm>
            <a:off x="517948" y="750896"/>
            <a:ext cx="2178802" cy="369332"/>
          </a:xfrm>
          <a:prstGeom prst="rect">
            <a:avLst/>
          </a:prstGeom>
        </p:spPr>
        <p:txBody>
          <a:bodyPr wrap="none">
            <a:spAutoFit/>
          </a:bodyPr>
          <a:lstStyle/>
          <a:p>
            <a:r>
              <a:rPr lang="en-US" dirty="0" smtClean="0">
                <a:latin typeface="Bookman Old Style" panose="02050604050505020204" pitchFamily="18" charset="0"/>
              </a:rPr>
              <a:t>Soil is a mixture. </a:t>
            </a:r>
            <a:endParaRPr lang="en-US" dirty="0">
              <a:latin typeface="Bookman Old Style" panose="02050604050505020204" pitchFamily="18"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1760" y="627534"/>
            <a:ext cx="2389329" cy="2186276"/>
          </a:xfrm>
          <a:prstGeom prst="ellipse">
            <a:avLst/>
          </a:prstGeom>
        </p:spPr>
      </p:pic>
      <p:sp>
        <p:nvSpPr>
          <p:cNvPr id="15" name="Rectangle 14"/>
          <p:cNvSpPr/>
          <p:nvPr/>
        </p:nvSpPr>
        <p:spPr>
          <a:xfrm>
            <a:off x="517948" y="1145974"/>
            <a:ext cx="6149440" cy="369332"/>
          </a:xfrm>
          <a:prstGeom prst="rect">
            <a:avLst/>
          </a:prstGeom>
        </p:spPr>
        <p:txBody>
          <a:bodyPr wrap="none">
            <a:spAutoFit/>
          </a:bodyPr>
          <a:lstStyle/>
          <a:p>
            <a:r>
              <a:rPr lang="en-US" dirty="0">
                <a:latin typeface="Bookman Old Style" panose="02050604050505020204" pitchFamily="18" charset="0"/>
              </a:rPr>
              <a:t>It contains smaller particles of rock(of different sizes)</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t="8129" r="10727"/>
          <a:stretch/>
        </p:blipFill>
        <p:spPr>
          <a:xfrm>
            <a:off x="517948" y="1716480"/>
            <a:ext cx="2133011" cy="1646324"/>
          </a:xfrm>
          <a:prstGeom prst="roundRect">
            <a:avLst>
              <a:gd name="adj" fmla="val 10729"/>
            </a:avLst>
          </a:prstGeom>
        </p:spPr>
      </p:pic>
      <p:sp>
        <p:nvSpPr>
          <p:cNvPr id="21" name="Rectangle 20"/>
          <p:cNvSpPr/>
          <p:nvPr/>
        </p:nvSpPr>
        <p:spPr>
          <a:xfrm>
            <a:off x="517948" y="1531814"/>
            <a:ext cx="8206093" cy="369332"/>
          </a:xfrm>
          <a:prstGeom prst="rect">
            <a:avLst/>
          </a:prstGeom>
        </p:spPr>
        <p:txBody>
          <a:bodyPr wrap="none">
            <a:spAutoFit/>
          </a:bodyPr>
          <a:lstStyle/>
          <a:p>
            <a:r>
              <a:rPr lang="en-US" dirty="0">
                <a:latin typeface="Bookman Old Style" panose="02050604050505020204" pitchFamily="18" charset="0"/>
              </a:rPr>
              <a:t>It also contains bits of decayed living organisms which is called </a:t>
            </a:r>
            <a:r>
              <a:rPr lang="en-US" dirty="0" smtClean="0">
                <a:latin typeface="Bookman Old Style" panose="02050604050505020204" pitchFamily="18" charset="0"/>
              </a:rPr>
              <a:t>humus.</a:t>
            </a:r>
            <a:endParaRPr lang="en-US" dirty="0">
              <a:latin typeface="Bookman Old Style" panose="02050604050505020204" pitchFamily="18"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44" y="1923755"/>
            <a:ext cx="2495196" cy="1701232"/>
          </a:xfrm>
          <a:prstGeom prst="roundRect">
            <a:avLst>
              <a:gd name="adj" fmla="val 10729"/>
            </a:avLst>
          </a:prstGeom>
        </p:spPr>
      </p:pic>
      <p:sp>
        <p:nvSpPr>
          <p:cNvPr id="23" name="Rectangle 22"/>
          <p:cNvSpPr/>
          <p:nvPr/>
        </p:nvSpPr>
        <p:spPr>
          <a:xfrm>
            <a:off x="517948" y="1945443"/>
            <a:ext cx="7383753" cy="369332"/>
          </a:xfrm>
          <a:prstGeom prst="rect">
            <a:avLst/>
          </a:prstGeom>
        </p:spPr>
        <p:txBody>
          <a:bodyPr wrap="none">
            <a:spAutoFit/>
          </a:bodyPr>
          <a:lstStyle/>
          <a:p>
            <a:r>
              <a:rPr lang="en-US" dirty="0">
                <a:latin typeface="Bookman Old Style" panose="02050604050505020204" pitchFamily="18" charset="0"/>
              </a:rPr>
              <a:t>In addition, soil also contains various forms of microscopic life. </a:t>
            </a:r>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3536"/>
          <a:stretch/>
        </p:blipFill>
        <p:spPr>
          <a:xfrm>
            <a:off x="636644" y="2366643"/>
            <a:ext cx="1775370" cy="1777777"/>
          </a:xfrm>
          <a:prstGeom prst="roundRect">
            <a:avLst>
              <a:gd name="adj" fmla="val 10729"/>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0051" y="2366643"/>
            <a:ext cx="2005697" cy="1777777"/>
          </a:xfrm>
          <a:prstGeom prst="roundRect">
            <a:avLst>
              <a:gd name="adj" fmla="val 10729"/>
            </a:avLst>
          </a:prstGeom>
        </p:spPr>
      </p:pic>
      <p:sp>
        <p:nvSpPr>
          <p:cNvPr id="26" name="Rectangle 25"/>
          <p:cNvSpPr/>
          <p:nvPr/>
        </p:nvSpPr>
        <p:spPr>
          <a:xfrm>
            <a:off x="517948" y="2330992"/>
            <a:ext cx="7927170" cy="369332"/>
          </a:xfrm>
          <a:prstGeom prst="rect">
            <a:avLst/>
          </a:prstGeom>
        </p:spPr>
        <p:txBody>
          <a:bodyPr wrap="none">
            <a:spAutoFit/>
          </a:bodyPr>
          <a:lstStyle/>
          <a:p>
            <a:r>
              <a:rPr lang="en-US" dirty="0">
                <a:latin typeface="Bookman Old Style" panose="02050604050505020204" pitchFamily="18" charset="0"/>
              </a:rPr>
              <a:t>The type of soil is </a:t>
            </a:r>
            <a:r>
              <a:rPr lang="en-US" dirty="0" smtClean="0">
                <a:latin typeface="Bookman Old Style" panose="02050604050505020204" pitchFamily="18" charset="0"/>
              </a:rPr>
              <a:t>decided by </a:t>
            </a:r>
            <a:r>
              <a:rPr lang="en-US" dirty="0">
                <a:latin typeface="Bookman Old Style" panose="02050604050505020204" pitchFamily="18" charset="0"/>
              </a:rPr>
              <a:t>the average size of particles found in </a:t>
            </a:r>
            <a:r>
              <a:rPr lang="en-US" dirty="0" smtClean="0">
                <a:latin typeface="Bookman Old Style" panose="02050604050505020204" pitchFamily="18" charset="0"/>
              </a:rPr>
              <a:t>it.</a:t>
            </a:r>
            <a:endParaRPr lang="en-US" dirty="0">
              <a:latin typeface="Bookman Old Style" panose="02050604050505020204" pitchFamily="18" charset="0"/>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486" y="2694839"/>
            <a:ext cx="4046508" cy="1601788"/>
          </a:xfrm>
          <a:prstGeom prst="rect">
            <a:avLst/>
          </a:prstGeom>
        </p:spPr>
      </p:pic>
      <p:sp>
        <p:nvSpPr>
          <p:cNvPr id="28" name="Rectangle 27"/>
          <p:cNvSpPr/>
          <p:nvPr/>
        </p:nvSpPr>
        <p:spPr>
          <a:xfrm>
            <a:off x="574486" y="2718535"/>
            <a:ext cx="6229762" cy="646331"/>
          </a:xfrm>
          <a:prstGeom prst="rect">
            <a:avLst/>
          </a:prstGeom>
        </p:spPr>
        <p:txBody>
          <a:bodyPr wrap="square">
            <a:spAutoFit/>
          </a:bodyPr>
          <a:lstStyle/>
          <a:p>
            <a:r>
              <a:rPr lang="en-US" dirty="0" smtClean="0">
                <a:latin typeface="Bookman Old Style" panose="02050604050505020204" pitchFamily="18" charset="0"/>
              </a:rPr>
              <a:t>And </a:t>
            </a:r>
            <a:r>
              <a:rPr lang="en-US" dirty="0">
                <a:latin typeface="Bookman Old Style" panose="02050604050505020204" pitchFamily="18" charset="0"/>
              </a:rPr>
              <a:t>the quality of the soil is decided by </a:t>
            </a:r>
            <a:r>
              <a:rPr lang="en-US" dirty="0" smtClean="0">
                <a:latin typeface="Bookman Old Style" panose="02050604050505020204" pitchFamily="18" charset="0"/>
              </a:rPr>
              <a:t>the </a:t>
            </a:r>
            <a:r>
              <a:rPr lang="en-US" dirty="0">
                <a:latin typeface="Bookman Old Style" panose="02050604050505020204" pitchFamily="18" charset="0"/>
              </a:rPr>
              <a:t>amount of humus and the microscopic organisms found in it. </a:t>
            </a: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192" y="3364866"/>
            <a:ext cx="4046508" cy="1471457"/>
          </a:xfrm>
          <a:prstGeom prst="roundRect">
            <a:avLst/>
          </a:prstGeom>
        </p:spPr>
      </p:pic>
      <p:pic>
        <p:nvPicPr>
          <p:cNvPr id="32" name="Picture 31"/>
          <p:cNvPicPr>
            <a:picLocks noChangeAspect="1"/>
          </p:cNvPicPr>
          <p:nvPr/>
        </p:nvPicPr>
        <p:blipFill rotWithShape="1">
          <a:blip r:embed="rId10">
            <a:extLst>
              <a:ext uri="{28A0092B-C50C-407E-A947-70E740481C1C}">
                <a14:useLocalDpi xmlns:a14="http://schemas.microsoft.com/office/drawing/2010/main" val="0"/>
              </a:ext>
            </a:extLst>
          </a:blip>
          <a:srcRect t="14681" b="21452"/>
          <a:stretch/>
        </p:blipFill>
        <p:spPr>
          <a:xfrm>
            <a:off x="3275856" y="1941757"/>
            <a:ext cx="3008630" cy="1701233"/>
          </a:xfrm>
          <a:prstGeom prst="roundRect">
            <a:avLst>
              <a:gd name="adj" fmla="val 11599"/>
            </a:avLst>
          </a:prstGeom>
        </p:spPr>
      </p:pic>
    </p:spTree>
    <p:extLst>
      <p:ext uri="{BB962C8B-B14F-4D97-AF65-F5344CB8AC3E}">
        <p14:creationId xmlns:p14="http://schemas.microsoft.com/office/powerpoint/2010/main" val="4462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xit" presetSubtype="0" fill="hold" nodeType="clickEffect">
                                  <p:stCondLst>
                                    <p:cond delay="0"/>
                                  </p:stCondLst>
                                  <p:childTnLst>
                                    <p:anim calcmode="lin" valueType="num">
                                      <p:cBhvr>
                                        <p:cTn id="16" dur="1000"/>
                                        <p:tgtEl>
                                          <p:spTgt spid="14"/>
                                        </p:tgtEl>
                                        <p:attrNameLst>
                                          <p:attrName>ppt_w</p:attrName>
                                        </p:attrNameLst>
                                      </p:cBhvr>
                                      <p:tavLst>
                                        <p:tav tm="0">
                                          <p:val>
                                            <p:strVal val="ppt_w"/>
                                          </p:val>
                                        </p:tav>
                                        <p:tav tm="100000">
                                          <p:val>
                                            <p:fltVal val="0"/>
                                          </p:val>
                                        </p:tav>
                                      </p:tavLst>
                                    </p:anim>
                                    <p:anim calcmode="lin" valueType="num">
                                      <p:cBhvr>
                                        <p:cTn id="17" dur="1000"/>
                                        <p:tgtEl>
                                          <p:spTgt spid="14"/>
                                        </p:tgtEl>
                                        <p:attrNameLst>
                                          <p:attrName>ppt_h</p:attrName>
                                        </p:attrNameLst>
                                      </p:cBhvr>
                                      <p:tavLst>
                                        <p:tav tm="0">
                                          <p:val>
                                            <p:strVal val="ppt_h"/>
                                          </p:val>
                                        </p:tav>
                                        <p:tav tm="100000">
                                          <p:val>
                                            <p:fltVal val="0"/>
                                          </p:val>
                                        </p:tav>
                                      </p:tavLst>
                                    </p:anim>
                                    <p:anim calcmode="lin" valueType="num">
                                      <p:cBhvr>
                                        <p:cTn id="18" dur="1000"/>
                                        <p:tgtEl>
                                          <p:spTgt spid="14"/>
                                        </p:tgtEl>
                                        <p:attrNameLst>
                                          <p:attrName>style.rotation</p:attrName>
                                        </p:attrNameLst>
                                      </p:cBhvr>
                                      <p:tavLst>
                                        <p:tav tm="0">
                                          <p:val>
                                            <p:fltVal val="0"/>
                                          </p:val>
                                        </p:tav>
                                        <p:tav tm="100000">
                                          <p:val>
                                            <p:fltVal val="90"/>
                                          </p:val>
                                        </p:tav>
                                      </p:tavLst>
                                    </p:anim>
                                    <p:animEffect transition="out" filter="fade">
                                      <p:cBhvr>
                                        <p:cTn id="19" dur="1000"/>
                                        <p:tgtEl>
                                          <p:spTgt spid="14"/>
                                        </p:tgtEl>
                                      </p:cBhvr>
                                    </p:animEffect>
                                    <p:set>
                                      <p:cBhvr>
                                        <p:cTn id="20" dur="1" fill="hold">
                                          <p:stCondLst>
                                            <p:cond delay="999"/>
                                          </p:stCondLst>
                                        </p:cTn>
                                        <p:tgtEl>
                                          <p:spTgt spid="14"/>
                                        </p:tgtEl>
                                        <p:attrNameLst>
                                          <p:attrName>style.visibility</p:attrName>
                                        </p:attrNameLst>
                                      </p:cBhvr>
                                      <p:to>
                                        <p:strVal val="hidden"/>
                                      </p:to>
                                    </p:se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53" presetClass="entr" presetSubtype="16"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xit" presetSubtype="0" fill="hold" nodeType="clickEffect">
                                  <p:stCondLst>
                                    <p:cond delay="0"/>
                                  </p:stCondLst>
                                  <p:childTnLst>
                                    <p:anim calcmode="lin" valueType="num">
                                      <p:cBhvr>
                                        <p:cTn id="32" dur="1000"/>
                                        <p:tgtEl>
                                          <p:spTgt spid="16"/>
                                        </p:tgtEl>
                                        <p:attrNameLst>
                                          <p:attrName>ppt_w</p:attrName>
                                        </p:attrNameLst>
                                      </p:cBhvr>
                                      <p:tavLst>
                                        <p:tav tm="0">
                                          <p:val>
                                            <p:strVal val="ppt_w"/>
                                          </p:val>
                                        </p:tav>
                                        <p:tav tm="100000">
                                          <p:val>
                                            <p:fltVal val="0"/>
                                          </p:val>
                                        </p:tav>
                                      </p:tavLst>
                                    </p:anim>
                                    <p:anim calcmode="lin" valueType="num">
                                      <p:cBhvr>
                                        <p:cTn id="33" dur="1000"/>
                                        <p:tgtEl>
                                          <p:spTgt spid="16"/>
                                        </p:tgtEl>
                                        <p:attrNameLst>
                                          <p:attrName>ppt_h</p:attrName>
                                        </p:attrNameLst>
                                      </p:cBhvr>
                                      <p:tavLst>
                                        <p:tav tm="0">
                                          <p:val>
                                            <p:strVal val="ppt_h"/>
                                          </p:val>
                                        </p:tav>
                                        <p:tav tm="100000">
                                          <p:val>
                                            <p:fltVal val="0"/>
                                          </p:val>
                                        </p:tav>
                                      </p:tavLst>
                                    </p:anim>
                                    <p:anim calcmode="lin" valueType="num">
                                      <p:cBhvr>
                                        <p:cTn id="34" dur="1000"/>
                                        <p:tgtEl>
                                          <p:spTgt spid="16"/>
                                        </p:tgtEl>
                                        <p:attrNameLst>
                                          <p:attrName>style.rotation</p:attrName>
                                        </p:attrNameLst>
                                      </p:cBhvr>
                                      <p:tavLst>
                                        <p:tav tm="0">
                                          <p:val>
                                            <p:fltVal val="0"/>
                                          </p:val>
                                        </p:tav>
                                        <p:tav tm="100000">
                                          <p:val>
                                            <p:fltVal val="90"/>
                                          </p:val>
                                        </p:tav>
                                      </p:tavLst>
                                    </p:anim>
                                    <p:animEffect transition="out" filter="fade">
                                      <p:cBhvr>
                                        <p:cTn id="35" dur="1000"/>
                                        <p:tgtEl>
                                          <p:spTgt spid="16"/>
                                        </p:tgtEl>
                                      </p:cBhvr>
                                    </p:animEffect>
                                    <p:set>
                                      <p:cBhvr>
                                        <p:cTn id="36" dur="1" fill="hold">
                                          <p:stCondLst>
                                            <p:cond delay="999"/>
                                          </p:stCondLst>
                                        </p:cTn>
                                        <p:tgtEl>
                                          <p:spTgt spid="16"/>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53" presetClass="entr" presetSubtype="16"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53" presetClass="entr" presetSubtype="16"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32"/>
                                        </p:tgtEl>
                                      </p:cBhvr>
                                    </p:animEffect>
                                    <p:set>
                                      <p:cBhvr>
                                        <p:cTn id="54" dur="1" fill="hold">
                                          <p:stCondLst>
                                            <p:cond delay="499"/>
                                          </p:stCondLst>
                                        </p:cTn>
                                        <p:tgtEl>
                                          <p:spTgt spid="32"/>
                                        </p:tgtEl>
                                        <p:attrNameLst>
                                          <p:attrName>style.visibility</p:attrName>
                                        </p:attrNameLst>
                                      </p:cBhvr>
                                      <p:to>
                                        <p:strVal val="hidden"/>
                                      </p:to>
                                    </p:set>
                                  </p:childTnLst>
                                </p:cTn>
                              </p:par>
                              <p:par>
                                <p:cTn id="55" presetID="31" presetClass="exit" presetSubtype="0" fill="hold" nodeType="withEffect">
                                  <p:stCondLst>
                                    <p:cond delay="0"/>
                                  </p:stCondLst>
                                  <p:childTnLst>
                                    <p:anim calcmode="lin" valueType="num">
                                      <p:cBhvr>
                                        <p:cTn id="56" dur="1000"/>
                                        <p:tgtEl>
                                          <p:spTgt spid="22"/>
                                        </p:tgtEl>
                                        <p:attrNameLst>
                                          <p:attrName>ppt_w</p:attrName>
                                        </p:attrNameLst>
                                      </p:cBhvr>
                                      <p:tavLst>
                                        <p:tav tm="0">
                                          <p:val>
                                            <p:strVal val="ppt_w"/>
                                          </p:val>
                                        </p:tav>
                                        <p:tav tm="100000">
                                          <p:val>
                                            <p:fltVal val="0"/>
                                          </p:val>
                                        </p:tav>
                                      </p:tavLst>
                                    </p:anim>
                                    <p:anim calcmode="lin" valueType="num">
                                      <p:cBhvr>
                                        <p:cTn id="57" dur="1000"/>
                                        <p:tgtEl>
                                          <p:spTgt spid="22"/>
                                        </p:tgtEl>
                                        <p:attrNameLst>
                                          <p:attrName>ppt_h</p:attrName>
                                        </p:attrNameLst>
                                      </p:cBhvr>
                                      <p:tavLst>
                                        <p:tav tm="0">
                                          <p:val>
                                            <p:strVal val="ppt_h"/>
                                          </p:val>
                                        </p:tav>
                                        <p:tav tm="100000">
                                          <p:val>
                                            <p:fltVal val="0"/>
                                          </p:val>
                                        </p:tav>
                                      </p:tavLst>
                                    </p:anim>
                                    <p:anim calcmode="lin" valueType="num">
                                      <p:cBhvr>
                                        <p:cTn id="58" dur="1000"/>
                                        <p:tgtEl>
                                          <p:spTgt spid="22"/>
                                        </p:tgtEl>
                                        <p:attrNameLst>
                                          <p:attrName>style.rotation</p:attrName>
                                        </p:attrNameLst>
                                      </p:cBhvr>
                                      <p:tavLst>
                                        <p:tav tm="0">
                                          <p:val>
                                            <p:fltVal val="0"/>
                                          </p:val>
                                        </p:tav>
                                        <p:tav tm="100000">
                                          <p:val>
                                            <p:fltVal val="90"/>
                                          </p:val>
                                        </p:tav>
                                      </p:tavLst>
                                    </p:anim>
                                    <p:animEffect transition="out" filter="fade">
                                      <p:cBhvr>
                                        <p:cTn id="59" dur="1000"/>
                                        <p:tgtEl>
                                          <p:spTgt spid="22"/>
                                        </p:tgtEl>
                                      </p:cBhvr>
                                    </p:animEffect>
                                    <p:set>
                                      <p:cBhvr>
                                        <p:cTn id="60" dur="1" fill="hold">
                                          <p:stCondLst>
                                            <p:cond delay="999"/>
                                          </p:stCondLst>
                                        </p:cTn>
                                        <p:tgtEl>
                                          <p:spTgt spid="22"/>
                                        </p:tgtEl>
                                        <p:attrNameLst>
                                          <p:attrName>style.visibility</p:attrName>
                                        </p:attrNameLst>
                                      </p:cBhvr>
                                      <p:to>
                                        <p:strVal val="hidden"/>
                                      </p:to>
                                    </p:set>
                                  </p:childTnLst>
                                </p:cTn>
                              </p:par>
                              <p:par>
                                <p:cTn id="61" presetID="22" presetClass="entr" presetSubtype="8"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par>
                                <p:cTn id="64" presetID="53" presetClass="entr" presetSubtype="16"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53" presetClass="entr" presetSubtype="16"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xit" presetSubtype="0" fill="hold" nodeType="clickEffect">
                                  <p:stCondLst>
                                    <p:cond delay="0"/>
                                  </p:stCondLst>
                                  <p:childTnLst>
                                    <p:anim calcmode="lin" valueType="num">
                                      <p:cBhvr>
                                        <p:cTn id="77" dur="1000"/>
                                        <p:tgtEl>
                                          <p:spTgt spid="24"/>
                                        </p:tgtEl>
                                        <p:attrNameLst>
                                          <p:attrName>ppt_w</p:attrName>
                                        </p:attrNameLst>
                                      </p:cBhvr>
                                      <p:tavLst>
                                        <p:tav tm="0">
                                          <p:val>
                                            <p:strVal val="ppt_w"/>
                                          </p:val>
                                        </p:tav>
                                        <p:tav tm="100000">
                                          <p:val>
                                            <p:fltVal val="0"/>
                                          </p:val>
                                        </p:tav>
                                      </p:tavLst>
                                    </p:anim>
                                    <p:anim calcmode="lin" valueType="num">
                                      <p:cBhvr>
                                        <p:cTn id="78" dur="1000"/>
                                        <p:tgtEl>
                                          <p:spTgt spid="24"/>
                                        </p:tgtEl>
                                        <p:attrNameLst>
                                          <p:attrName>ppt_h</p:attrName>
                                        </p:attrNameLst>
                                      </p:cBhvr>
                                      <p:tavLst>
                                        <p:tav tm="0">
                                          <p:val>
                                            <p:strVal val="ppt_h"/>
                                          </p:val>
                                        </p:tav>
                                        <p:tav tm="100000">
                                          <p:val>
                                            <p:fltVal val="0"/>
                                          </p:val>
                                        </p:tav>
                                      </p:tavLst>
                                    </p:anim>
                                    <p:anim calcmode="lin" valueType="num">
                                      <p:cBhvr>
                                        <p:cTn id="79" dur="1000"/>
                                        <p:tgtEl>
                                          <p:spTgt spid="24"/>
                                        </p:tgtEl>
                                        <p:attrNameLst>
                                          <p:attrName>style.rotation</p:attrName>
                                        </p:attrNameLst>
                                      </p:cBhvr>
                                      <p:tavLst>
                                        <p:tav tm="0">
                                          <p:val>
                                            <p:fltVal val="0"/>
                                          </p:val>
                                        </p:tav>
                                        <p:tav tm="100000">
                                          <p:val>
                                            <p:fltVal val="90"/>
                                          </p:val>
                                        </p:tav>
                                      </p:tavLst>
                                    </p:anim>
                                    <p:animEffect transition="out" filter="fade">
                                      <p:cBhvr>
                                        <p:cTn id="80" dur="1000"/>
                                        <p:tgtEl>
                                          <p:spTgt spid="24"/>
                                        </p:tgtEl>
                                      </p:cBhvr>
                                    </p:animEffect>
                                    <p:set>
                                      <p:cBhvr>
                                        <p:cTn id="81" dur="1" fill="hold">
                                          <p:stCondLst>
                                            <p:cond delay="999"/>
                                          </p:stCondLst>
                                        </p:cTn>
                                        <p:tgtEl>
                                          <p:spTgt spid="24"/>
                                        </p:tgtEl>
                                        <p:attrNameLst>
                                          <p:attrName>style.visibility</p:attrName>
                                        </p:attrNameLst>
                                      </p:cBhvr>
                                      <p:to>
                                        <p:strVal val="hidden"/>
                                      </p:to>
                                    </p:set>
                                  </p:childTnLst>
                                </p:cTn>
                              </p:par>
                              <p:par>
                                <p:cTn id="82" presetID="31" presetClass="exit" presetSubtype="0" fill="hold" nodeType="withEffect">
                                  <p:stCondLst>
                                    <p:cond delay="0"/>
                                  </p:stCondLst>
                                  <p:childTnLst>
                                    <p:anim calcmode="lin" valueType="num">
                                      <p:cBhvr>
                                        <p:cTn id="83" dur="1000"/>
                                        <p:tgtEl>
                                          <p:spTgt spid="25"/>
                                        </p:tgtEl>
                                        <p:attrNameLst>
                                          <p:attrName>ppt_w</p:attrName>
                                        </p:attrNameLst>
                                      </p:cBhvr>
                                      <p:tavLst>
                                        <p:tav tm="0">
                                          <p:val>
                                            <p:strVal val="ppt_w"/>
                                          </p:val>
                                        </p:tav>
                                        <p:tav tm="100000">
                                          <p:val>
                                            <p:fltVal val="0"/>
                                          </p:val>
                                        </p:tav>
                                      </p:tavLst>
                                    </p:anim>
                                    <p:anim calcmode="lin" valueType="num">
                                      <p:cBhvr>
                                        <p:cTn id="84" dur="1000"/>
                                        <p:tgtEl>
                                          <p:spTgt spid="25"/>
                                        </p:tgtEl>
                                        <p:attrNameLst>
                                          <p:attrName>ppt_h</p:attrName>
                                        </p:attrNameLst>
                                      </p:cBhvr>
                                      <p:tavLst>
                                        <p:tav tm="0">
                                          <p:val>
                                            <p:strVal val="ppt_h"/>
                                          </p:val>
                                        </p:tav>
                                        <p:tav tm="100000">
                                          <p:val>
                                            <p:fltVal val="0"/>
                                          </p:val>
                                        </p:tav>
                                      </p:tavLst>
                                    </p:anim>
                                    <p:anim calcmode="lin" valueType="num">
                                      <p:cBhvr>
                                        <p:cTn id="85" dur="1000"/>
                                        <p:tgtEl>
                                          <p:spTgt spid="25"/>
                                        </p:tgtEl>
                                        <p:attrNameLst>
                                          <p:attrName>style.rotation</p:attrName>
                                        </p:attrNameLst>
                                      </p:cBhvr>
                                      <p:tavLst>
                                        <p:tav tm="0">
                                          <p:val>
                                            <p:fltVal val="0"/>
                                          </p:val>
                                        </p:tav>
                                        <p:tav tm="100000">
                                          <p:val>
                                            <p:fltVal val="90"/>
                                          </p:val>
                                        </p:tav>
                                      </p:tavLst>
                                    </p:anim>
                                    <p:animEffect transition="out" filter="fade">
                                      <p:cBhvr>
                                        <p:cTn id="86" dur="1000"/>
                                        <p:tgtEl>
                                          <p:spTgt spid="25"/>
                                        </p:tgtEl>
                                      </p:cBhvr>
                                    </p:animEffect>
                                    <p:set>
                                      <p:cBhvr>
                                        <p:cTn id="87" dur="1" fill="hold">
                                          <p:stCondLst>
                                            <p:cond delay="999"/>
                                          </p:stCondLst>
                                        </p:cTn>
                                        <p:tgtEl>
                                          <p:spTgt spid="25"/>
                                        </p:tgtEl>
                                        <p:attrNameLst>
                                          <p:attrName>style.visibility</p:attrName>
                                        </p:attrNameLst>
                                      </p:cBhvr>
                                      <p:to>
                                        <p:strVal val="hidden"/>
                                      </p:to>
                                    </p:set>
                                  </p:childTnLst>
                                </p:cTn>
                              </p:par>
                              <p:par>
                                <p:cTn id="88" presetID="22" presetClass="entr" presetSubtype="8"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par>
                                <p:cTn id="91" presetID="22" presetClass="entr" presetSubtype="1"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up)">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7"/>
                                        </p:tgtEl>
                                        <p:attrNameLst>
                                          <p:attrName>style.visibility</p:attrName>
                                        </p:attrNameLst>
                                      </p:cBhvr>
                                      <p:to>
                                        <p:strVal val="hidden"/>
                                      </p:to>
                                    </p:set>
                                  </p:childTnLst>
                                </p:cTn>
                              </p:par>
                              <p:par>
                                <p:cTn id="98" presetID="22" presetClass="entr" presetSubtype="1"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up)">
                                      <p:cBhvr>
                                        <p:cTn id="100" dur="500"/>
                                        <p:tgtEl>
                                          <p:spTgt spid="28"/>
                                        </p:tgtEl>
                                      </p:cBhvr>
                                    </p:animEffect>
                                  </p:childTnLst>
                                </p:cTn>
                              </p:par>
                              <p:par>
                                <p:cTn id="101" presetID="22" presetClass="entr" presetSubtype="4" fill="hold"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down)">
                                      <p:cBhvr>
                                        <p:cTn id="1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1" grpId="0"/>
      <p:bldP spid="23" grpId="0"/>
      <p:bldP spid="26" grpId="0"/>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6230</TotalTime>
  <Words>632</Words>
  <Application>Microsoft Office PowerPoint</Application>
  <PresentationFormat>On-screen Show (16:9)</PresentationFormat>
  <Paragraphs>74</Paragraphs>
  <Slides>11</Slides>
  <Notes>0</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PC-21</dc:creator>
  <cp:lastModifiedBy>ADMIN</cp:lastModifiedBy>
  <cp:revision>536</cp:revision>
  <dcterms:created xsi:type="dcterms:W3CDTF">2013-09-27T10:29:20Z</dcterms:created>
  <dcterms:modified xsi:type="dcterms:W3CDTF">2015-03-12T09:10:50Z</dcterms:modified>
</cp:coreProperties>
</file>